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370" r:id="rId3"/>
    <p:sldId id="371" r:id="rId4"/>
    <p:sldId id="372" r:id="rId5"/>
    <p:sldId id="373" r:id="rId6"/>
    <p:sldId id="374" r:id="rId7"/>
    <p:sldId id="375" r:id="rId8"/>
    <p:sldId id="394" r:id="rId9"/>
    <p:sldId id="376" r:id="rId10"/>
    <p:sldId id="377" r:id="rId11"/>
    <p:sldId id="378" r:id="rId12"/>
    <p:sldId id="379" r:id="rId13"/>
    <p:sldId id="380" r:id="rId14"/>
    <p:sldId id="381" r:id="rId15"/>
    <p:sldId id="383" r:id="rId16"/>
    <p:sldId id="382" r:id="rId17"/>
    <p:sldId id="391" r:id="rId18"/>
    <p:sldId id="384" r:id="rId19"/>
    <p:sldId id="390" r:id="rId20"/>
    <p:sldId id="388" r:id="rId21"/>
    <p:sldId id="392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Reeves" initials="BR" lastIdx="1" clrIdx="0">
    <p:extLst>
      <p:ext uri="{19B8F6BF-5375-455C-9EA6-DF929625EA0E}">
        <p15:presenceInfo xmlns:p15="http://schemas.microsoft.com/office/powerpoint/2012/main" userId="0558f6f15102fb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FFCC"/>
    <a:srgbClr val="00CC99"/>
    <a:srgbClr val="FFFFFF"/>
    <a:srgbClr val="FFCCFF"/>
    <a:srgbClr val="FFFF66"/>
    <a:srgbClr val="FFFF99"/>
    <a:srgbClr val="99FF99"/>
    <a:srgbClr val="FFFF00"/>
    <a:srgbClr val="FCA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640" autoAdjust="0"/>
    <p:restoredTop sz="94701" autoAdjust="0"/>
  </p:normalViewPr>
  <p:slideViewPr>
    <p:cSldViewPr>
      <p:cViewPr varScale="1">
        <p:scale>
          <a:sx n="65" d="100"/>
          <a:sy n="65" d="100"/>
        </p:scale>
        <p:origin x="8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9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E488F-1D61-48D6-9CAB-B204F71B6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FD23-5F04-41F9-A5D0-C3B9FAF9B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1A2A8-78E4-4B13-8D14-56E7B1BE6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26341-B083-438D-82F4-9BB17EF93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6BCD2-D6D8-4CA0-8411-DDAF963A9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429000"/>
            <a:ext cx="4495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495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A3D98-7806-4C1A-9D99-91422A4B8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F2-894A-492C-8ADB-BCDF4837D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D293B-8CD5-449B-92BC-71FA64216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1B9BA-54D0-4BFC-94BA-4E8071547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79B7F-E872-4DC6-9FD8-89F08F5D2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54BFB-B2EB-4C81-924F-76D0B5435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100000">
              <a:srgbClr val="0000CC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8F4E230-1502-425B-99AE-49982C9CC4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tabLst>
          <a:tab pos="171450" algn="l"/>
          <a:tab pos="361950" algn="l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tabLst>
          <a:tab pos="171450" algn="l"/>
          <a:tab pos="361950" algn="l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2376264"/>
          </a:xfrm>
        </p:spPr>
        <p:txBody>
          <a:bodyPr/>
          <a:lstStyle/>
          <a:p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92896"/>
            <a:ext cx="8496944" cy="4365104"/>
          </a:xfrm>
        </p:spPr>
        <p:txBody>
          <a:bodyPr/>
          <a:lstStyle/>
          <a:p>
            <a:endParaRPr lang="en-US" sz="2400" dirty="0" smtClean="0">
              <a:latin typeface="+mj-lt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8316416" y="6669360"/>
            <a:ext cx="250825" cy="73025"/>
          </a:xfrm>
          <a:prstGeom prst="rightArrow">
            <a:avLst>
              <a:gd name="adj1" fmla="val 50000"/>
              <a:gd name="adj2" fmla="val 85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1656184"/>
          </a:xfrm>
        </p:spPr>
        <p:txBody>
          <a:bodyPr/>
          <a:lstStyle/>
          <a:p>
            <a:r>
              <a:rPr lang="es-ES_tradnl" sz="2400" dirty="0" smtClean="0"/>
              <a:t>	</a:t>
            </a:r>
            <a:r>
              <a:rPr lang="en-US" sz="2400" dirty="0"/>
              <a:t> </a:t>
            </a:r>
            <a:r>
              <a:rPr lang="en-US" sz="2400" dirty="0" err="1" smtClean="0"/>
              <a:t>Noé</a:t>
            </a:r>
            <a:r>
              <a:rPr lang="en-US" sz="2400" dirty="0" smtClean="0"/>
              <a:t> </a:t>
            </a:r>
            <a:r>
              <a:rPr lang="es-ES" sz="2400" i="1" dirty="0" smtClean="0"/>
              <a:t>tomó </a:t>
            </a:r>
            <a:r>
              <a:rPr lang="es-ES" sz="2400" i="1" dirty="0"/>
              <a:t>de todo animal limpio y de toda ave limpia, y ofreció holocausto en el </a:t>
            </a:r>
            <a:r>
              <a:rPr lang="es-ES" sz="2400" i="1" dirty="0" smtClean="0"/>
              <a:t>altar, </a:t>
            </a:r>
            <a:r>
              <a:rPr lang="en-US" sz="2400" dirty="0" smtClean="0">
                <a:solidFill>
                  <a:srgbClr val="99FFCC"/>
                </a:solidFill>
              </a:rPr>
              <a:t>Gén</a:t>
            </a:r>
            <a:r>
              <a:rPr lang="en-US" sz="2400" dirty="0">
                <a:solidFill>
                  <a:srgbClr val="99FFCC"/>
                </a:solidFill>
              </a:rPr>
              <a:t>. </a:t>
            </a:r>
            <a:r>
              <a:rPr lang="en-US" sz="2400" dirty="0" smtClean="0">
                <a:solidFill>
                  <a:srgbClr val="99FFCC"/>
                </a:solidFill>
              </a:rPr>
              <a:t>8:20</a:t>
            </a:r>
            <a:r>
              <a:rPr lang="en-US" sz="2400" dirty="0" smtClean="0"/>
              <a:t>. Su </a:t>
            </a:r>
            <a:r>
              <a:rPr lang="en-US" sz="2400" dirty="0" err="1" smtClean="0"/>
              <a:t>sacrificio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completo</a:t>
            </a:r>
            <a:r>
              <a:rPr lang="en-US" sz="2400" dirty="0" smtClean="0"/>
              <a:t>, no </a:t>
            </a:r>
            <a:r>
              <a:rPr lang="en-US" sz="2400" dirty="0" err="1" smtClean="0"/>
              <a:t>reteniendo</a:t>
            </a:r>
            <a:r>
              <a:rPr lang="en-US" sz="2400" dirty="0" smtClean="0"/>
              <a:t> de lo que </a:t>
            </a:r>
            <a:r>
              <a:rPr lang="en-US" sz="2400" dirty="0" err="1" smtClean="0"/>
              <a:t>agradaría</a:t>
            </a:r>
            <a:r>
              <a:rPr lang="en-US" sz="2400" dirty="0" smtClean="0"/>
              <a:t> a Dios.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56792"/>
            <a:ext cx="8928992" cy="475252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 smtClean="0"/>
              <a:t>	No </a:t>
            </a:r>
            <a:r>
              <a:rPr lang="en-US" sz="2400" dirty="0" err="1" smtClean="0"/>
              <a:t>hemos</a:t>
            </a:r>
            <a:r>
              <a:rPr lang="en-US" sz="2400" dirty="0" smtClean="0"/>
              <a:t> de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sacerdotes</a:t>
            </a:r>
            <a:r>
              <a:rPr lang="en-US" sz="2400" dirty="0" smtClean="0"/>
              <a:t> </a:t>
            </a:r>
            <a:r>
              <a:rPr lang="en-US" sz="2400" dirty="0" err="1" smtClean="0"/>
              <a:t>infieles</a:t>
            </a:r>
            <a:r>
              <a:rPr lang="en-US" sz="2400" dirty="0" smtClean="0"/>
              <a:t> que </a:t>
            </a:r>
            <a:r>
              <a:rPr lang="en-US" sz="2400" dirty="0" err="1" smtClean="0"/>
              <a:t>ofre-cían</a:t>
            </a:r>
            <a:r>
              <a:rPr lang="en-US" sz="2400" dirty="0" smtClean="0"/>
              <a:t> </a:t>
            </a:r>
            <a:r>
              <a:rPr lang="en-US" sz="2400" dirty="0" err="1" smtClean="0"/>
              <a:t>animales</a:t>
            </a:r>
            <a:r>
              <a:rPr lang="en-US" sz="2400" dirty="0" smtClean="0"/>
              <a:t> </a:t>
            </a:r>
            <a:r>
              <a:rPr lang="en-US" sz="2400" dirty="0" err="1" smtClean="0"/>
              <a:t>ciegos</a:t>
            </a:r>
            <a:r>
              <a:rPr lang="en-US" sz="2400" dirty="0" smtClean="0"/>
              <a:t>, </a:t>
            </a:r>
            <a:r>
              <a:rPr lang="en-US" sz="2400" dirty="0" err="1" smtClean="0"/>
              <a:t>cojos</a:t>
            </a:r>
            <a:r>
              <a:rPr lang="en-US" sz="2400" dirty="0" smtClean="0"/>
              <a:t> y </a:t>
            </a:r>
            <a:r>
              <a:rPr lang="en-US" sz="2400" dirty="0" err="1" smtClean="0"/>
              <a:t>enfermos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99FFCC"/>
                </a:solidFill>
              </a:rPr>
              <a:t>Mal. </a:t>
            </a:r>
            <a:r>
              <a:rPr lang="en-US" sz="2400" dirty="0">
                <a:solidFill>
                  <a:srgbClr val="99FFCC"/>
                </a:solidFill>
              </a:rPr>
              <a:t>1:8</a:t>
            </a:r>
            <a:r>
              <a:rPr lang="en-US" sz="2400" dirty="0"/>
              <a:t>). 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Al </a:t>
            </a:r>
            <a:r>
              <a:rPr lang="en-US" sz="2400" dirty="0" err="1" smtClean="0"/>
              <a:t>contrario</a:t>
            </a:r>
            <a:r>
              <a:rPr lang="en-US" sz="2400" dirty="0" smtClean="0"/>
              <a:t>, </a:t>
            </a:r>
            <a:r>
              <a:rPr lang="en-US" sz="2400" dirty="0" err="1" smtClean="0"/>
              <a:t>todo</a:t>
            </a:r>
            <a:r>
              <a:rPr lang="en-US" sz="2400" dirty="0" smtClean="0"/>
              <a:t> </a:t>
            </a:r>
            <a:r>
              <a:rPr lang="en-US" sz="2400" dirty="0" err="1" smtClean="0"/>
              <a:t>nuestro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servicio</a:t>
            </a:r>
            <a:r>
              <a:rPr lang="en-US" sz="2400" dirty="0" smtClean="0"/>
              <a:t> a Dios ha de </a:t>
            </a:r>
            <a:r>
              <a:rPr lang="en-US" sz="2400" dirty="0" err="1" smtClean="0"/>
              <a:t>ser</a:t>
            </a:r>
            <a:r>
              <a:rPr lang="en-US" sz="2400" dirty="0" smtClean="0"/>
              <a:t> com-</a:t>
            </a:r>
            <a:r>
              <a:rPr lang="en-US" sz="2400" dirty="0" err="1" smtClean="0"/>
              <a:t>pleto</a:t>
            </a:r>
            <a:r>
              <a:rPr lang="en-US" sz="2400" dirty="0" smtClean="0"/>
              <a:t>, </a:t>
            </a:r>
            <a:r>
              <a:rPr lang="en-US" sz="2400" dirty="0" err="1" smtClean="0"/>
              <a:t>según</a:t>
            </a:r>
            <a:r>
              <a:rPr lang="en-US" sz="2400" dirty="0" smtClean="0"/>
              <a:t> dice </a:t>
            </a:r>
            <a:r>
              <a:rPr lang="en-US" sz="2400" dirty="0" smtClean="0">
                <a:solidFill>
                  <a:srgbClr val="99FFCC"/>
                </a:solidFill>
              </a:rPr>
              <a:t>Mat. 22:37</a:t>
            </a:r>
            <a:r>
              <a:rPr lang="en-US" sz="2400" dirty="0" smtClean="0"/>
              <a:t>, ….</a:t>
            </a:r>
          </a:p>
          <a:p>
            <a:pPr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s-ES" sz="2400" dirty="0"/>
              <a:t> </a:t>
            </a:r>
            <a:r>
              <a:rPr lang="es-ES" sz="2400" i="1" dirty="0"/>
              <a:t>Jesús le dijo: Amarás al Señor tu Dios con todo tu </a:t>
            </a:r>
            <a:r>
              <a:rPr lang="es-ES" sz="2400" i="1" dirty="0" err="1" smtClean="0"/>
              <a:t>cora-zón</a:t>
            </a:r>
            <a:r>
              <a:rPr lang="es-ES" sz="2400" i="1" dirty="0"/>
              <a:t>, y con toda tu alma, y con toda tu mente</a:t>
            </a:r>
            <a:r>
              <a:rPr lang="es-ES" sz="2400" i="1" dirty="0" smtClean="0"/>
              <a:t>.</a:t>
            </a:r>
          </a:p>
          <a:p>
            <a:pPr>
              <a:lnSpc>
                <a:spcPts val="3000"/>
              </a:lnSpc>
            </a:pPr>
            <a:r>
              <a:rPr lang="en-US" sz="2400" dirty="0" smtClean="0"/>
              <a:t>	Pablo </a:t>
            </a:r>
            <a:r>
              <a:rPr lang="en-US" sz="2400" dirty="0" err="1" smtClean="0"/>
              <a:t>dijo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s-ES" sz="2400" i="1" dirty="0"/>
              <a:t>presentéis vuestros cuerpos en sacrificio vivo, santo, agradable a Dios, que es vuestro culto </a:t>
            </a:r>
            <a:r>
              <a:rPr lang="es-ES" sz="2400" i="1" dirty="0" smtClean="0"/>
              <a:t>racional, </a:t>
            </a:r>
            <a:r>
              <a:rPr lang="es-ES" sz="2400" dirty="0" smtClean="0">
                <a:solidFill>
                  <a:srgbClr val="99FFCC"/>
                </a:solidFill>
              </a:rPr>
              <a:t>Rom. 12:1</a:t>
            </a:r>
            <a:r>
              <a:rPr lang="es-ES" sz="2400" dirty="0" smtClean="0"/>
              <a:t>.</a:t>
            </a:r>
            <a:endParaRPr lang="es-ES" sz="2400" i="1" dirty="0"/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¿</a:t>
            </a:r>
            <a:r>
              <a:rPr lang="en-US" sz="2400" dirty="0" err="1" smtClean="0"/>
              <a:t>Damos</a:t>
            </a:r>
            <a:r>
              <a:rPr lang="en-US" sz="2400" dirty="0" smtClean="0"/>
              <a:t> 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prioridad</a:t>
            </a:r>
            <a:r>
              <a:rPr lang="en-US" sz="2400" dirty="0" smtClean="0"/>
              <a:t> al </a:t>
            </a:r>
            <a:r>
              <a:rPr lang="en-US" sz="2400" dirty="0" err="1" smtClean="0"/>
              <a:t>culto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99FFCC"/>
                </a:solidFill>
              </a:rPr>
              <a:t>Mat. 6:33,</a:t>
            </a:r>
            <a:r>
              <a:rPr lang="en-US" sz="2400" dirty="0" smtClean="0"/>
              <a:t> </a:t>
            </a:r>
            <a:r>
              <a:rPr lang="es-ES" sz="2400" i="1" dirty="0"/>
              <a:t>Mas buscad </a:t>
            </a:r>
            <a:r>
              <a:rPr lang="es-ES" sz="2400" i="1" u="sng" dirty="0"/>
              <a:t>primeramente</a:t>
            </a:r>
            <a:r>
              <a:rPr lang="es-ES" sz="2400" i="1" dirty="0"/>
              <a:t> el reino de Dios y su </a:t>
            </a:r>
            <a:r>
              <a:rPr lang="es-ES" sz="2400" i="1" dirty="0" smtClean="0"/>
              <a:t>justicia. ¿Eso lo hacemos? </a:t>
            </a:r>
            <a:r>
              <a:rPr lang="es-ES" sz="2400" dirty="0" smtClean="0"/>
              <a:t>Cada quien sabe la respuesta.</a:t>
            </a:r>
            <a:endParaRPr lang="es-ES_tradnl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67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648072"/>
          </a:xfrm>
        </p:spPr>
        <p:txBody>
          <a:bodyPr/>
          <a:lstStyle/>
          <a:p>
            <a:r>
              <a:rPr lang="es-ES_tradnl" sz="2400" dirty="0" smtClean="0">
                <a:solidFill>
                  <a:srgbClr val="FFFF00"/>
                </a:solidFill>
              </a:rPr>
              <a:t>III. LA PROMESA Y PACTO DE DIOS</a:t>
            </a:r>
            <a:endParaRPr lang="es-ES_tradnl" sz="2400" dirty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692696"/>
            <a:ext cx="8928992" cy="597666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seguida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los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sacrificios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Noé</a:t>
            </a:r>
            <a:r>
              <a:rPr lang="en-US" sz="2400" dirty="0" smtClean="0">
                <a:latin typeface="+mj-lt"/>
              </a:rPr>
              <a:t>, Dios le </a:t>
            </a:r>
            <a:r>
              <a:rPr lang="en-US" sz="2400" dirty="0" err="1" smtClean="0">
                <a:latin typeface="+mj-lt"/>
              </a:rPr>
              <a:t>hizo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promesa</a:t>
            </a:r>
            <a:r>
              <a:rPr lang="en-US" sz="2400" dirty="0" smtClean="0">
                <a:latin typeface="+mj-lt"/>
              </a:rPr>
              <a:t>: </a:t>
            </a:r>
            <a:r>
              <a:rPr lang="en-US" sz="2400" dirty="0" smtClean="0">
                <a:solidFill>
                  <a:srgbClr val="99FFCC"/>
                </a:solidFill>
                <a:latin typeface="+mj-lt"/>
              </a:rPr>
              <a:t>Gén. 8:22</a:t>
            </a:r>
            <a:r>
              <a:rPr lang="en-US" sz="2400" dirty="0" smtClean="0">
                <a:latin typeface="+mj-lt"/>
              </a:rPr>
              <a:t>, ….</a:t>
            </a:r>
          </a:p>
          <a:p>
            <a:pPr>
              <a:lnSpc>
                <a:spcPts val="3000"/>
              </a:lnSpc>
            </a:pPr>
            <a:r>
              <a:rPr lang="es-ES" sz="2400" i="1" dirty="0"/>
              <a:t>Mientras la tierra permanezca, no cesarán la sementera y la siega, el frío y el calor, el verano y el invierno, y el día y la </a:t>
            </a:r>
            <a:r>
              <a:rPr lang="es-ES" sz="2400" i="1" dirty="0" smtClean="0"/>
              <a:t>noche.</a:t>
            </a:r>
          </a:p>
          <a:p>
            <a:pPr>
              <a:lnSpc>
                <a:spcPts val="3000"/>
              </a:lnSpc>
            </a:pPr>
            <a:r>
              <a:rPr lang="es-ES" sz="2400" dirty="0" smtClean="0">
                <a:latin typeface="+mj-lt"/>
              </a:rPr>
              <a:t> Dios creó un mundo en que el hombre puede sobrevivir, </a:t>
            </a:r>
            <a:r>
              <a:rPr lang="es-ES" sz="2400" dirty="0" smtClean="0">
                <a:solidFill>
                  <a:srgbClr val="99FFCC"/>
                </a:solidFill>
                <a:latin typeface="+mj-lt"/>
              </a:rPr>
              <a:t>Hech. 14:17</a:t>
            </a:r>
            <a:r>
              <a:rPr lang="es-ES" sz="2400" dirty="0" smtClean="0">
                <a:latin typeface="+mj-lt"/>
              </a:rPr>
              <a:t>, …..</a:t>
            </a:r>
          </a:p>
          <a:p>
            <a:r>
              <a:rPr lang="es-ES" sz="2400" dirty="0"/>
              <a:t>	</a:t>
            </a:r>
            <a:r>
              <a:rPr lang="es-ES" sz="2400" i="1" dirty="0" smtClean="0"/>
              <a:t>si </a:t>
            </a:r>
            <a:r>
              <a:rPr lang="es-ES" sz="2400" i="1" dirty="0"/>
              <a:t>bien no se dejó a sí mismo sin testimonio, haciendo bien, dándonos lluvias del cielo y tiempos fructíferos, llenando de sustento y de alegría nuestros corazones. 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99FFCC"/>
                </a:solidFill>
              </a:rPr>
              <a:t>Prov. 27:23-27</a:t>
            </a:r>
            <a:r>
              <a:rPr lang="en-US" sz="2400" i="1" dirty="0" smtClean="0">
                <a:solidFill>
                  <a:srgbClr val="99FFCC"/>
                </a:solidFill>
              </a:rPr>
              <a:t>, </a:t>
            </a:r>
            <a:r>
              <a:rPr lang="es-ES" sz="2400" i="1" dirty="0"/>
              <a:t>Sé diligente en conocer el estado de tus ovejas, Y mira con cuidado por tus rebaños;  24  Porque las riquezas no duran para siempre; ¿Y será la corona para perpetuas </a:t>
            </a:r>
            <a:r>
              <a:rPr lang="es-ES" sz="2400" i="1" dirty="0" smtClean="0"/>
              <a:t>generaciones</a:t>
            </a:r>
            <a:r>
              <a:rPr lang="es-ES" sz="2400" i="1" dirty="0"/>
              <a:t>? </a:t>
            </a:r>
            <a:r>
              <a:rPr lang="es-ES" sz="2400" i="1" dirty="0" smtClean="0"/>
              <a:t>….</a:t>
            </a:r>
          </a:p>
          <a:p>
            <a:r>
              <a:rPr lang="en-US" sz="2400" dirty="0" smtClean="0">
                <a:latin typeface="+mj-lt"/>
              </a:rPr>
              <a:t>	</a:t>
            </a:r>
            <a:r>
              <a:rPr lang="es-ES" sz="2400" i="1" dirty="0"/>
              <a:t>	25  Saldrá la grama, aparecerá la hierba, Y se segarán las hierbas de los montes.  26  Los corderos </a:t>
            </a:r>
            <a:r>
              <a:rPr lang="es-ES" sz="2400" i="1" dirty="0" smtClean="0"/>
              <a:t>son …..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89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1584176"/>
          </a:xfrm>
        </p:spPr>
        <p:txBody>
          <a:bodyPr/>
          <a:lstStyle/>
          <a:p>
            <a:r>
              <a:rPr lang="es-ES" sz="2400" i="1" dirty="0"/>
              <a:t>para tus vestidos, Y los cabritos para el precio del </a:t>
            </a:r>
            <a:r>
              <a:rPr lang="es-ES" sz="2400" i="1" dirty="0" smtClean="0"/>
              <a:t>campo</a:t>
            </a:r>
            <a:r>
              <a:rPr lang="es-ES" sz="2400" i="1" dirty="0"/>
              <a:t>; </a:t>
            </a:r>
            <a:r>
              <a:rPr lang="es-ES" sz="2400" i="1" dirty="0" smtClean="0"/>
              <a:t> 27 Y </a:t>
            </a:r>
            <a:r>
              <a:rPr lang="es-ES" sz="2400" i="1" dirty="0"/>
              <a:t>abundancia de leche de las cabras para tu </a:t>
            </a:r>
            <a:r>
              <a:rPr lang="es-ES" sz="2400" i="1" dirty="0" err="1" smtClean="0"/>
              <a:t>manteni</a:t>
            </a:r>
            <a:r>
              <a:rPr lang="es-ES" sz="2400" i="1" dirty="0" smtClean="0"/>
              <a:t>-miento</a:t>
            </a:r>
            <a:r>
              <a:rPr lang="es-ES" sz="2400" i="1" dirty="0"/>
              <a:t>, para mantenimiento de tu casa, Y para </a:t>
            </a:r>
            <a:r>
              <a:rPr lang="es-ES" sz="2400" i="1" dirty="0" smtClean="0"/>
              <a:t>sustento </a:t>
            </a:r>
            <a:r>
              <a:rPr lang="es-ES" sz="2400" i="1" dirty="0"/>
              <a:t>de tus criadas</a:t>
            </a:r>
            <a:r>
              <a:rPr lang="es-ES" sz="2400" i="1" dirty="0" smtClean="0"/>
              <a:t>.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28800"/>
            <a:ext cx="8928992" cy="468052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Así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hoy y </a:t>
            </a:r>
            <a:r>
              <a:rPr lang="en-US" sz="2400" dirty="0" err="1" smtClean="0"/>
              <a:t>seguirá</a:t>
            </a:r>
            <a:r>
              <a:rPr lang="en-US" sz="2400" dirty="0" smtClean="0"/>
              <a:t> </a:t>
            </a:r>
            <a:r>
              <a:rPr lang="en-US" sz="2400" dirty="0" err="1" smtClean="0"/>
              <a:t>así</a:t>
            </a:r>
            <a:r>
              <a:rPr lang="en-US" sz="2400" dirty="0" smtClean="0"/>
              <a:t> hasta que el </a:t>
            </a:r>
            <a:r>
              <a:rPr lang="en-US" sz="2400" dirty="0" err="1" smtClean="0"/>
              <a:t>Señor</a:t>
            </a:r>
            <a:r>
              <a:rPr lang="en-US" sz="2400" dirty="0" smtClean="0"/>
              <a:t> </a:t>
            </a:r>
            <a:r>
              <a:rPr lang="en-US" sz="2400" dirty="0" err="1" smtClean="0"/>
              <a:t>vuelva</a:t>
            </a:r>
            <a:r>
              <a:rPr lang="en-US" sz="2400" dirty="0" smtClean="0"/>
              <a:t>.</a:t>
            </a: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r>
              <a:rPr lang="es-ES_tradnl" sz="2400" dirty="0">
                <a:latin typeface="+mj-lt"/>
              </a:rPr>
              <a:t>	</a:t>
            </a:r>
            <a:r>
              <a:rPr lang="es-ES_tradnl" sz="2400" dirty="0" smtClean="0">
                <a:latin typeface="+mj-lt"/>
              </a:rPr>
              <a:t>Antes de hacer esta promesa, Dios dijo en su corazón: </a:t>
            </a:r>
            <a:r>
              <a:rPr lang="es-ES" sz="2400" i="1" dirty="0" smtClean="0"/>
              <a:t>No </a:t>
            </a:r>
            <a:r>
              <a:rPr lang="es-ES" sz="2400" i="1" dirty="0"/>
              <a:t>volveré más a maldecir la tierra por causa del hombre; </a:t>
            </a:r>
            <a:r>
              <a:rPr lang="es-ES" sz="2400" i="1" dirty="0" smtClean="0"/>
              <a:t>por-que </a:t>
            </a:r>
            <a:r>
              <a:rPr lang="es-ES" sz="2400" i="1" dirty="0"/>
              <a:t>el </a:t>
            </a:r>
            <a:r>
              <a:rPr lang="es-ES" sz="2400" i="1" dirty="0" smtClean="0"/>
              <a:t>intento </a:t>
            </a:r>
            <a:r>
              <a:rPr lang="es-ES" sz="2400" i="1" dirty="0"/>
              <a:t>del corazón del hombre es malo desde su juventud; ni volveré más a destruir todo ser viviente, como he </a:t>
            </a:r>
            <a:r>
              <a:rPr lang="es-ES" sz="2400" i="1" dirty="0" smtClean="0"/>
              <a:t>hecho, </a:t>
            </a:r>
            <a:r>
              <a:rPr lang="en-US" sz="2400" dirty="0" smtClean="0">
                <a:solidFill>
                  <a:srgbClr val="99FFCC"/>
                </a:solidFill>
                <a:latin typeface="+mj-lt"/>
              </a:rPr>
              <a:t>Gén. 8:21</a:t>
            </a:r>
            <a:r>
              <a:rPr lang="en-US" sz="2400" dirty="0" smtClean="0">
                <a:latin typeface="+mj-lt"/>
              </a:rPr>
              <a:t>.</a:t>
            </a:r>
          </a:p>
          <a:p>
            <a:pPr>
              <a:lnSpc>
                <a:spcPts val="3000"/>
              </a:lnSpc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Nótese</a:t>
            </a:r>
            <a:r>
              <a:rPr lang="en-US" sz="2400" dirty="0" smtClean="0">
                <a:latin typeface="+mj-lt"/>
              </a:rPr>
              <a:t> que </a:t>
            </a:r>
            <a:r>
              <a:rPr lang="en-US" sz="2400" dirty="0" err="1" smtClean="0">
                <a:latin typeface="+mj-lt"/>
              </a:rPr>
              <a:t>esto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contradice</a:t>
            </a:r>
            <a:r>
              <a:rPr lang="en-US" sz="2400" dirty="0" smtClean="0">
                <a:latin typeface="+mj-lt"/>
              </a:rPr>
              <a:t> el “</a:t>
            </a:r>
            <a:r>
              <a:rPr lang="en-US" sz="2400" dirty="0" err="1" smtClean="0">
                <a:latin typeface="+mj-lt"/>
              </a:rPr>
              <a:t>pecado</a:t>
            </a:r>
            <a:r>
              <a:rPr lang="en-US" sz="2400" dirty="0" smtClean="0">
                <a:latin typeface="+mj-lt"/>
              </a:rPr>
              <a:t> original” y la “</a:t>
            </a:r>
            <a:r>
              <a:rPr lang="en-US" sz="2400" dirty="0" err="1" smtClean="0">
                <a:latin typeface="+mj-lt"/>
              </a:rPr>
              <a:t>depravación</a:t>
            </a:r>
            <a:r>
              <a:rPr lang="en-US" sz="2400" dirty="0" smtClean="0">
                <a:latin typeface="+mj-lt"/>
              </a:rPr>
              <a:t> total” del </a:t>
            </a:r>
            <a:r>
              <a:rPr lang="en-US" sz="2400" dirty="0" err="1" smtClean="0">
                <a:latin typeface="+mj-lt"/>
              </a:rPr>
              <a:t>calvinismo</a:t>
            </a:r>
            <a:r>
              <a:rPr lang="en-US" sz="2400" dirty="0" smtClean="0">
                <a:latin typeface="+mj-lt"/>
              </a:rPr>
              <a:t> al </a:t>
            </a:r>
            <a:r>
              <a:rPr lang="en-US" sz="2400" dirty="0" err="1" smtClean="0">
                <a:latin typeface="+mj-lt"/>
              </a:rPr>
              <a:t>decir</a:t>
            </a:r>
            <a:r>
              <a:rPr lang="en-US" sz="2400" dirty="0" smtClean="0">
                <a:latin typeface="+mj-lt"/>
              </a:rPr>
              <a:t> que la </a:t>
            </a:r>
            <a:r>
              <a:rPr lang="en-US" sz="2400" dirty="0" err="1" smtClean="0">
                <a:latin typeface="+mj-lt"/>
              </a:rPr>
              <a:t>maldad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la persona </a:t>
            </a:r>
            <a:r>
              <a:rPr lang="en-US" sz="2400" dirty="0" err="1" smtClean="0">
                <a:latin typeface="+mj-lt"/>
              </a:rPr>
              <a:t>comienza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la </a:t>
            </a:r>
            <a:r>
              <a:rPr lang="en-US" sz="2400" dirty="0" err="1" smtClean="0">
                <a:latin typeface="+mj-lt"/>
              </a:rPr>
              <a:t>juventud</a:t>
            </a:r>
            <a:r>
              <a:rPr lang="en-US" sz="2400" dirty="0" smtClean="0">
                <a:latin typeface="+mj-lt"/>
              </a:rPr>
              <a:t>, ¡no </a:t>
            </a:r>
            <a:r>
              <a:rPr lang="en-US" sz="2400" dirty="0" err="1" smtClean="0">
                <a:latin typeface="+mj-lt"/>
              </a:rPr>
              <a:t>cuando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nace</a:t>
            </a:r>
            <a:r>
              <a:rPr lang="en-US" sz="2400" dirty="0" smtClean="0">
                <a:latin typeface="+mj-lt"/>
              </a:rPr>
              <a:t>! </a:t>
            </a:r>
          </a:p>
          <a:p>
            <a:pPr>
              <a:lnSpc>
                <a:spcPts val="3000"/>
              </a:lnSpc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/>
              <a:t> </a:t>
            </a:r>
            <a:r>
              <a:rPr lang="en-US" sz="2400" dirty="0" smtClean="0"/>
              <a:t>Dios </a:t>
            </a:r>
            <a:r>
              <a:rPr lang="en-US" sz="2400" dirty="0" err="1" smtClean="0"/>
              <a:t>sabía</a:t>
            </a:r>
            <a:r>
              <a:rPr lang="en-US" sz="2400" dirty="0" smtClean="0"/>
              <a:t> que el hombre </a:t>
            </a:r>
            <a:r>
              <a:rPr lang="en-US" sz="2400" dirty="0" err="1" smtClean="0"/>
              <a:t>volvería</a:t>
            </a:r>
            <a:r>
              <a:rPr lang="en-US" sz="2400" dirty="0" smtClean="0"/>
              <a:t> a </a:t>
            </a:r>
            <a:r>
              <a:rPr lang="en-US" sz="2400" dirty="0" err="1" smtClean="0"/>
              <a:t>corromperse</a:t>
            </a:r>
            <a:r>
              <a:rPr lang="en-US" sz="2400" dirty="0" smtClean="0"/>
              <a:t>, no </a:t>
            </a:r>
            <a:r>
              <a:rPr lang="en-US" sz="2400" dirty="0" err="1" smtClean="0"/>
              <a:t>ob-stante</a:t>
            </a:r>
            <a:r>
              <a:rPr lang="en-US" sz="2400" dirty="0" smtClean="0"/>
              <a:t> le </a:t>
            </a:r>
            <a:r>
              <a:rPr lang="en-US" sz="2400" dirty="0" err="1" smtClean="0"/>
              <a:t>deja</a:t>
            </a:r>
            <a:r>
              <a:rPr lang="en-US" sz="2400" dirty="0" smtClean="0"/>
              <a:t> </a:t>
            </a:r>
            <a:r>
              <a:rPr lang="en-US" sz="2400" dirty="0" err="1" smtClean="0"/>
              <a:t>gozarse</a:t>
            </a:r>
            <a:r>
              <a:rPr lang="en-US" sz="2400" dirty="0" smtClean="0"/>
              <a:t> de las </a:t>
            </a:r>
            <a:r>
              <a:rPr lang="en-US" sz="2400" dirty="0" err="1" smtClean="0"/>
              <a:t>bendiciones</a:t>
            </a:r>
            <a:r>
              <a:rPr lang="en-US" sz="2400" dirty="0" smtClean="0"/>
              <a:t> que </a:t>
            </a:r>
            <a:r>
              <a:rPr lang="en-US" sz="2400" dirty="0" err="1" smtClean="0"/>
              <a:t>Él</a:t>
            </a:r>
            <a:r>
              <a:rPr lang="en-US" sz="2400" dirty="0" smtClean="0"/>
              <a:t> </a:t>
            </a:r>
            <a:r>
              <a:rPr lang="en-US" sz="2400" dirty="0" err="1" smtClean="0"/>
              <a:t>hizo</a:t>
            </a:r>
            <a:r>
              <a:rPr lang="en-US" sz="2400" dirty="0" smtClean="0"/>
              <a:t> </a:t>
            </a:r>
            <a:r>
              <a:rPr lang="en-US" sz="2400" dirty="0" err="1" smtClean="0"/>
              <a:t>acces-sibles</a:t>
            </a:r>
            <a:r>
              <a:rPr lang="en-US" sz="2400" dirty="0" smtClean="0"/>
              <a:t> </a:t>
            </a:r>
            <a:r>
              <a:rPr lang="en-US" sz="2400" dirty="0" err="1" smtClean="0"/>
              <a:t>desde</a:t>
            </a:r>
            <a:r>
              <a:rPr lang="en-US" sz="2400" dirty="0" smtClean="0"/>
              <a:t> la </a:t>
            </a:r>
            <a:r>
              <a:rPr lang="en-US" sz="2400" dirty="0" err="1" smtClean="0"/>
              <a:t>creación</a:t>
            </a:r>
            <a:r>
              <a:rPr lang="en-US" sz="2400" dirty="0" smtClean="0"/>
              <a:t>.</a:t>
            </a: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 smtClean="0">
              <a:latin typeface="+mj-lt"/>
            </a:endParaRPr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7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1152128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dirty="0" err="1" smtClean="0"/>
              <a:t>Jesús</a:t>
            </a:r>
            <a:r>
              <a:rPr lang="en-US" sz="2400" dirty="0" smtClean="0"/>
              <a:t> </a:t>
            </a:r>
            <a:r>
              <a:rPr lang="en-US" sz="2400" dirty="0" err="1" smtClean="0"/>
              <a:t>dijo</a:t>
            </a:r>
            <a:r>
              <a:rPr lang="en-US" sz="2400" dirty="0" smtClean="0"/>
              <a:t>, </a:t>
            </a:r>
            <a:r>
              <a:rPr lang="es-ES" sz="2400" i="1" dirty="0"/>
              <a:t>hace salir su sol sobre malos y buenos, y que hace llover sobre justos e </a:t>
            </a:r>
            <a:r>
              <a:rPr lang="es-ES" sz="2400" i="1" dirty="0" smtClean="0"/>
              <a:t>injustos</a:t>
            </a:r>
            <a:r>
              <a:rPr lang="en-US" sz="2400" i="1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Mat. 5:45</a:t>
            </a:r>
            <a:r>
              <a:rPr lang="en-US" sz="2400" dirty="0" smtClean="0"/>
              <a:t>.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900432" cy="561662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La </a:t>
            </a:r>
            <a:r>
              <a:rPr lang="en-US" sz="2400" dirty="0" err="1" smtClean="0"/>
              <a:t>benignidad</a:t>
            </a:r>
            <a:r>
              <a:rPr lang="en-US" sz="2400" dirty="0" smtClean="0"/>
              <a:t> de Dios </a:t>
            </a:r>
            <a:r>
              <a:rPr lang="en-US" sz="2400" dirty="0" err="1" smtClean="0"/>
              <a:t>debe</a:t>
            </a:r>
            <a:r>
              <a:rPr lang="en-US" sz="2400" dirty="0" smtClean="0"/>
              <a:t> </a:t>
            </a:r>
            <a:r>
              <a:rPr lang="en-US" sz="2400" dirty="0" err="1" smtClean="0"/>
              <a:t>animarnos</a:t>
            </a:r>
            <a:r>
              <a:rPr lang="en-US" sz="2400" dirty="0" smtClean="0"/>
              <a:t> a </a:t>
            </a:r>
            <a:r>
              <a:rPr lang="en-US" sz="2400" dirty="0" err="1" smtClean="0"/>
              <a:t>serle</a:t>
            </a:r>
            <a:r>
              <a:rPr lang="en-US" sz="2400" dirty="0" smtClean="0"/>
              <a:t> </a:t>
            </a:r>
            <a:r>
              <a:rPr lang="en-US" sz="2400" dirty="0" err="1" smtClean="0"/>
              <a:t>fieles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9FFCC"/>
                </a:solidFill>
              </a:rPr>
              <a:t>Rom. 2:4</a:t>
            </a:r>
            <a:r>
              <a:rPr lang="en-US" sz="2400" dirty="0" smtClean="0"/>
              <a:t>, </a:t>
            </a:r>
            <a:r>
              <a:rPr lang="es-ES" sz="2400" i="1" dirty="0"/>
              <a:t>¿O menosprecias las riquezas de su benignidad, </a:t>
            </a:r>
            <a:r>
              <a:rPr lang="es-ES" sz="2400" i="1" dirty="0" err="1" smtClean="0"/>
              <a:t>paci-encia</a:t>
            </a:r>
            <a:r>
              <a:rPr lang="es-ES" sz="2400" i="1" dirty="0" smtClean="0"/>
              <a:t> </a:t>
            </a:r>
            <a:r>
              <a:rPr lang="es-ES" sz="2400" i="1" dirty="0"/>
              <a:t>y longanimidad, ignorando que su benignidad te guía al arrepentimiento? </a:t>
            </a:r>
            <a:endParaRPr lang="es-ES" sz="2400" i="1" dirty="0" smtClean="0"/>
          </a:p>
          <a:p>
            <a:pPr>
              <a:lnSpc>
                <a:spcPts val="3000"/>
              </a:lnSpc>
            </a:pPr>
            <a:r>
              <a:rPr lang="en-US" sz="2400" dirty="0" smtClean="0"/>
              <a:t>	La </a:t>
            </a:r>
            <a:r>
              <a:rPr lang="en-US" sz="2400" dirty="0" err="1" smtClean="0"/>
              <a:t>promesa</a:t>
            </a:r>
            <a:r>
              <a:rPr lang="en-US" sz="2400" dirty="0" smtClean="0"/>
              <a:t> que Dios le </a:t>
            </a:r>
            <a:r>
              <a:rPr lang="en-US" sz="2400" dirty="0" err="1" smtClean="0"/>
              <a:t>hizo</a:t>
            </a:r>
            <a:r>
              <a:rPr lang="en-US" sz="2400" dirty="0" smtClean="0"/>
              <a:t> a </a:t>
            </a:r>
            <a:r>
              <a:rPr lang="en-US" sz="2400" dirty="0" err="1" smtClean="0"/>
              <a:t>Noé</a:t>
            </a:r>
            <a:r>
              <a:rPr lang="en-US" sz="2400" dirty="0" smtClean="0"/>
              <a:t> </a:t>
            </a:r>
            <a:r>
              <a:rPr lang="en-US" sz="2400" dirty="0" err="1" smtClean="0"/>
              <a:t>permanece</a:t>
            </a:r>
            <a:r>
              <a:rPr lang="en-US" sz="2400" dirty="0" smtClean="0"/>
              <a:t> </a:t>
            </a:r>
            <a:r>
              <a:rPr lang="en-US" sz="2400" dirty="0" err="1" smtClean="0"/>
              <a:t>aun</a:t>
            </a:r>
            <a:r>
              <a:rPr lang="en-US" sz="2400" dirty="0" smtClean="0"/>
              <a:t>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el hombre le </a:t>
            </a:r>
            <a:r>
              <a:rPr lang="en-US" sz="2400" dirty="0" err="1" smtClean="0"/>
              <a:t>rechaza</a:t>
            </a:r>
            <a:r>
              <a:rPr lang="en-US" sz="2400" dirty="0" smtClean="0"/>
              <a:t> a </a:t>
            </a:r>
            <a:r>
              <a:rPr lang="en-US" sz="2400" dirty="0" err="1" smtClean="0"/>
              <a:t>Él</a:t>
            </a:r>
            <a:r>
              <a:rPr lang="en-US" sz="2400" dirty="0" smtClean="0"/>
              <a:t>.  Dios </a:t>
            </a:r>
            <a:r>
              <a:rPr lang="en-US" sz="2400" dirty="0" err="1" smtClean="0"/>
              <a:t>nunca</a:t>
            </a:r>
            <a:r>
              <a:rPr lang="en-US" sz="2400" dirty="0" smtClean="0"/>
              <a:t> viola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promesa</a:t>
            </a:r>
            <a:r>
              <a:rPr lang="en-US" sz="2400" dirty="0" smtClean="0"/>
              <a:t>.</a:t>
            </a:r>
          </a:p>
          <a:p>
            <a:pPr>
              <a:lnSpc>
                <a:spcPts val="3000"/>
              </a:lnSpc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El </a:t>
            </a:r>
            <a:r>
              <a:rPr lang="en-US" sz="2400" dirty="0" err="1">
                <a:solidFill>
                  <a:srgbClr val="FFFF00"/>
                </a:solidFill>
              </a:rPr>
              <a:t>p</a:t>
            </a:r>
            <a:r>
              <a:rPr lang="en-US" sz="2400" dirty="0" err="1" smtClean="0">
                <a:solidFill>
                  <a:srgbClr val="FFFF00"/>
                </a:solidFill>
              </a:rPr>
              <a:t>acto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hecho</a:t>
            </a:r>
            <a:r>
              <a:rPr lang="en-US" sz="2400" dirty="0" smtClean="0">
                <a:solidFill>
                  <a:srgbClr val="FFFF00"/>
                </a:solidFill>
              </a:rPr>
              <a:t> con </a:t>
            </a:r>
            <a:r>
              <a:rPr lang="en-US" sz="2400" dirty="0" err="1" smtClean="0">
                <a:solidFill>
                  <a:srgbClr val="FFFF00"/>
                </a:solidFill>
              </a:rPr>
              <a:t>Noé</a:t>
            </a:r>
            <a:r>
              <a:rPr lang="en-US" sz="2400" dirty="0" smtClean="0">
                <a:solidFill>
                  <a:srgbClr val="FFFF00"/>
                </a:solidFill>
              </a:rPr>
              <a:t> y con la </a:t>
            </a:r>
            <a:r>
              <a:rPr lang="en-US" sz="2400" dirty="0" err="1" smtClean="0">
                <a:solidFill>
                  <a:srgbClr val="FFFF00"/>
                </a:solidFill>
              </a:rPr>
              <a:t>humanidad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1.  El </a:t>
            </a:r>
            <a:r>
              <a:rPr lang="en-US" sz="2400" dirty="0" err="1" smtClean="0"/>
              <a:t>temor</a:t>
            </a:r>
            <a:r>
              <a:rPr lang="en-US" sz="2400" dirty="0" smtClean="0"/>
              <a:t> del hombre </a:t>
            </a:r>
            <a:r>
              <a:rPr lang="en-US" sz="2400" dirty="0" err="1" smtClean="0"/>
              <a:t>sobre</a:t>
            </a:r>
            <a:r>
              <a:rPr lang="en-US" sz="2400" dirty="0" smtClean="0"/>
              <a:t> el </a:t>
            </a:r>
            <a:r>
              <a:rPr lang="en-US" sz="2400" dirty="0" err="1" smtClean="0"/>
              <a:t>reino</a:t>
            </a:r>
            <a:r>
              <a:rPr lang="en-US" sz="2400" dirty="0" smtClean="0"/>
              <a:t> animal, </a:t>
            </a:r>
            <a:r>
              <a:rPr lang="en-US" sz="2400" dirty="0" smtClean="0">
                <a:solidFill>
                  <a:srgbClr val="99FFCC"/>
                </a:solidFill>
              </a:rPr>
              <a:t>9:2.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rgbClr val="99FFCC"/>
              </a:solidFill>
            </a:endParaRP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2. La carne </a:t>
            </a:r>
            <a:r>
              <a:rPr lang="en-US" sz="2400" dirty="0" err="1" smtClean="0"/>
              <a:t>añadida</a:t>
            </a:r>
            <a:r>
              <a:rPr lang="en-US" sz="2400" dirty="0" smtClean="0"/>
              <a:t> a la </a:t>
            </a:r>
            <a:r>
              <a:rPr lang="en-US" sz="2400" dirty="0" err="1" smtClean="0"/>
              <a:t>hierba</a:t>
            </a:r>
            <a:r>
              <a:rPr lang="en-US" sz="2400" dirty="0" smtClean="0"/>
              <a:t> </a:t>
            </a:r>
            <a:r>
              <a:rPr lang="en-US" sz="2400" dirty="0" err="1" smtClean="0"/>
              <a:t>verde</a:t>
            </a:r>
            <a:r>
              <a:rPr lang="en-US" sz="2400" dirty="0" smtClean="0"/>
              <a:t> y a las </a:t>
            </a:r>
            <a:r>
              <a:rPr lang="en-US" sz="2400" dirty="0" err="1" smtClean="0"/>
              <a:t>legumbres</a:t>
            </a:r>
            <a:r>
              <a:rPr lang="en-US" sz="2400" dirty="0" smtClean="0"/>
              <a:t>, para la comida del hombre, </a:t>
            </a:r>
            <a:r>
              <a:rPr lang="en-US" sz="2400" dirty="0" smtClean="0">
                <a:solidFill>
                  <a:srgbClr val="99FFCC"/>
                </a:solidFill>
              </a:rPr>
              <a:t>9:3.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3. La </a:t>
            </a:r>
            <a:r>
              <a:rPr lang="en-US" sz="2400" dirty="0" err="1" smtClean="0"/>
              <a:t>sangre</a:t>
            </a:r>
            <a:r>
              <a:rPr lang="en-US" sz="2400" dirty="0" smtClean="0"/>
              <a:t> no ha de </a:t>
            </a:r>
            <a:r>
              <a:rPr lang="en-US" sz="2400" dirty="0" err="1" smtClean="0"/>
              <a:t>ser</a:t>
            </a:r>
            <a:r>
              <a:rPr lang="en-US" sz="2400" dirty="0" smtClean="0"/>
              <a:t> comida, </a:t>
            </a:r>
            <a:r>
              <a:rPr lang="en-US" sz="2400" dirty="0" smtClean="0">
                <a:solidFill>
                  <a:srgbClr val="99FFCC"/>
                </a:solidFill>
              </a:rPr>
              <a:t>9:4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4. </a:t>
            </a:r>
            <a:r>
              <a:rPr lang="es-ES" sz="2400" i="1" dirty="0"/>
              <a:t>El que derramare sangre de hombre, por el hombre su sangre será derramada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9:6 </a:t>
            </a:r>
            <a:r>
              <a:rPr lang="en-US" sz="2400" dirty="0" smtClean="0"/>
              <a:t>( = el valor de la </a:t>
            </a:r>
            <a:r>
              <a:rPr lang="en-US" sz="2400" dirty="0" err="1" smtClean="0"/>
              <a:t>vida</a:t>
            </a:r>
            <a:r>
              <a:rPr lang="en-US" sz="2400" dirty="0" smtClean="0"/>
              <a:t> </a:t>
            </a:r>
            <a:r>
              <a:rPr lang="en-US" sz="2400" dirty="0" err="1" smtClean="0"/>
              <a:t>humana</a:t>
            </a:r>
            <a:r>
              <a:rPr lang="en-US" sz="2400" dirty="0" smtClean="0"/>
              <a:t>)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5. La </a:t>
            </a:r>
            <a:r>
              <a:rPr lang="en-US" sz="2400" dirty="0" err="1" smtClean="0"/>
              <a:t>señal</a:t>
            </a:r>
            <a:r>
              <a:rPr lang="en-US" sz="2400" dirty="0" smtClean="0"/>
              <a:t> del </a:t>
            </a:r>
            <a:r>
              <a:rPr lang="en-US" sz="2400" dirty="0" err="1" smtClean="0"/>
              <a:t>pacto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Mi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arco</a:t>
            </a:r>
            <a:r>
              <a:rPr lang="en-US" sz="2400" i="1" dirty="0" smtClean="0"/>
              <a:t> he </a:t>
            </a:r>
            <a:r>
              <a:rPr lang="en-US" sz="2400" i="1" dirty="0" err="1" smtClean="0"/>
              <a:t>puesto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en</a:t>
            </a:r>
            <a:r>
              <a:rPr lang="en-US" sz="2400" i="1" dirty="0" smtClean="0"/>
              <a:t> la </a:t>
            </a:r>
            <a:r>
              <a:rPr lang="en-US" sz="2400" i="1" dirty="0" err="1" smtClean="0"/>
              <a:t>nubes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99FFCC"/>
                </a:solidFill>
              </a:rPr>
              <a:t>9:13</a:t>
            </a:r>
          </a:p>
          <a:p>
            <a:pPr>
              <a:lnSpc>
                <a:spcPts val="3000"/>
              </a:lnSpc>
            </a:pPr>
            <a:endParaRPr lang="en-US" sz="2400" i="1" dirty="0"/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55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864096"/>
          </a:xfrm>
        </p:spPr>
        <p:txBody>
          <a:bodyPr/>
          <a:lstStyle/>
          <a:p>
            <a:r>
              <a:rPr lang="en-US" sz="2400" dirty="0" smtClean="0"/>
              <a:t>	Al </a:t>
            </a:r>
            <a:r>
              <a:rPr lang="en-US" sz="2400" dirty="0" err="1" smtClean="0"/>
              <a:t>establecer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pacto</a:t>
            </a:r>
            <a:r>
              <a:rPr lang="en-US" sz="2400" dirty="0" smtClean="0"/>
              <a:t>, Dios </a:t>
            </a:r>
            <a:r>
              <a:rPr lang="en-US" sz="2400" dirty="0" err="1" smtClean="0"/>
              <a:t>hizo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nueva</a:t>
            </a:r>
            <a:r>
              <a:rPr lang="en-US" sz="2400" dirty="0" smtClean="0"/>
              <a:t> </a:t>
            </a:r>
            <a:r>
              <a:rPr lang="en-US" sz="2400" dirty="0" err="1" smtClean="0"/>
              <a:t>promesa</a:t>
            </a:r>
            <a:r>
              <a:rPr lang="en-US" sz="2400" dirty="0" smtClean="0"/>
              <a:t>, </a:t>
            </a:r>
            <a:r>
              <a:rPr lang="en-US" sz="2400" dirty="0">
                <a:solidFill>
                  <a:srgbClr val="99FFCC"/>
                </a:solidFill>
              </a:rPr>
              <a:t>Gen. 9:11</a:t>
            </a:r>
            <a:r>
              <a:rPr lang="en-US" sz="2400" dirty="0"/>
              <a:t>, </a:t>
            </a:r>
            <a:r>
              <a:rPr lang="en-US" sz="2400" dirty="0" smtClean="0"/>
              <a:t>….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568952" cy="54006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 smtClean="0"/>
              <a:t>  </a:t>
            </a:r>
            <a:r>
              <a:rPr lang="es-ES" sz="2400" i="1" dirty="0"/>
              <a:t>ni habrá más diluvio para destruir la tierra.</a:t>
            </a:r>
            <a:r>
              <a:rPr lang="en-US" sz="2400" i="1" dirty="0" smtClean="0"/>
              <a:t>	</a:t>
            </a:r>
            <a:endParaRPr lang="en-US" sz="2400" i="1" dirty="0"/>
          </a:p>
          <a:p>
            <a:pPr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Éste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un </a:t>
            </a:r>
            <a:r>
              <a:rPr lang="es-ES" sz="2400" dirty="0" smtClean="0"/>
              <a:t>pacto </a:t>
            </a:r>
            <a:r>
              <a:rPr lang="es-ES" sz="2400" dirty="0"/>
              <a:t>perpetuo entre Dios y todo ser </a:t>
            </a:r>
            <a:r>
              <a:rPr lang="es-ES" sz="2400" dirty="0" err="1" smtClean="0"/>
              <a:t>vivien</a:t>
            </a:r>
            <a:r>
              <a:rPr lang="es-ES" sz="2400" dirty="0" smtClean="0"/>
              <a:t>-te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99FFCC"/>
                </a:solidFill>
              </a:rPr>
              <a:t>Gen. </a:t>
            </a:r>
            <a:r>
              <a:rPr lang="en-US" sz="2400" dirty="0">
                <a:solidFill>
                  <a:srgbClr val="99FFCC"/>
                </a:solidFill>
              </a:rPr>
              <a:t>9:16</a:t>
            </a:r>
            <a:r>
              <a:rPr lang="en-US" sz="2400" dirty="0"/>
              <a:t>). </a:t>
            </a:r>
            <a:r>
              <a:rPr lang="en-US" sz="2400" dirty="0" err="1" smtClean="0"/>
              <a:t>Fué</a:t>
            </a:r>
            <a:r>
              <a:rPr lang="en-US" sz="2400" dirty="0" smtClean="0"/>
              <a:t> “</a:t>
            </a:r>
            <a:r>
              <a:rPr lang="en-US" sz="2400" dirty="0" err="1" smtClean="0"/>
              <a:t>perpetuo</a:t>
            </a:r>
            <a:r>
              <a:rPr lang="en-US" sz="2400" dirty="0" smtClean="0"/>
              <a:t>” </a:t>
            </a:r>
            <a:r>
              <a:rPr lang="en-US" sz="2400" dirty="0" err="1" smtClean="0"/>
              <a:t>en</a:t>
            </a:r>
            <a:r>
              <a:rPr lang="en-US" sz="2400" dirty="0" smtClean="0"/>
              <a:t> el </a:t>
            </a:r>
            <a:r>
              <a:rPr lang="en-US" sz="2400" dirty="0" err="1" smtClean="0"/>
              <a:t>sentido</a:t>
            </a:r>
            <a:r>
              <a:rPr lang="en-US" sz="2400" dirty="0" smtClean="0"/>
              <a:t> de </a:t>
            </a:r>
            <a:r>
              <a:rPr lang="en-US" sz="2400" dirty="0" err="1" smtClean="0"/>
              <a:t>continuar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toda</a:t>
            </a:r>
            <a:r>
              <a:rPr lang="en-US" sz="2400" dirty="0" smtClean="0"/>
              <a:t> la </a:t>
            </a:r>
            <a:r>
              <a:rPr lang="en-US" sz="2400" dirty="0" err="1" smtClean="0"/>
              <a:t>duración</a:t>
            </a:r>
            <a:r>
              <a:rPr lang="en-US" sz="2400" dirty="0" smtClean="0"/>
              <a:t> de la </a:t>
            </a:r>
            <a:r>
              <a:rPr lang="en-US" sz="2400" dirty="0" err="1" smtClean="0"/>
              <a:t>tierra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Gen. 8:22</a:t>
            </a:r>
            <a:r>
              <a:rPr lang="en-US" sz="2400" dirty="0" smtClean="0"/>
              <a:t>, …..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s-ES" sz="2400" dirty="0"/>
              <a:t> </a:t>
            </a:r>
            <a:r>
              <a:rPr lang="es-ES" sz="2400" i="1" dirty="0"/>
              <a:t>Mientras la tierra permanezca, no cesarán la </a:t>
            </a:r>
            <a:r>
              <a:rPr lang="es-ES" sz="2400" i="1" dirty="0" smtClean="0"/>
              <a:t>semen-</a:t>
            </a:r>
            <a:r>
              <a:rPr lang="es-ES" sz="2400" i="1" dirty="0" err="1" smtClean="0"/>
              <a:t>tera</a:t>
            </a:r>
            <a:r>
              <a:rPr lang="es-ES" sz="2400" i="1" dirty="0" smtClean="0"/>
              <a:t> </a:t>
            </a:r>
            <a:r>
              <a:rPr lang="es-ES" sz="2400" i="1" dirty="0"/>
              <a:t>y la siega, el frío y el calor, el verano y el invierno, y el día y la noche. </a:t>
            </a:r>
          </a:p>
          <a:p>
            <a:pPr>
              <a:lnSpc>
                <a:spcPts val="3000"/>
              </a:lnSpc>
            </a:pPr>
            <a:r>
              <a:rPr lang="en-US" sz="2400" i="1" dirty="0" smtClean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Podemos</a:t>
            </a:r>
            <a:r>
              <a:rPr lang="en-US" sz="2400" dirty="0" smtClean="0"/>
              <a:t> </a:t>
            </a:r>
            <a:r>
              <a:rPr lang="en-US" sz="2400" dirty="0" err="1" smtClean="0"/>
              <a:t>asegurarnos</a:t>
            </a:r>
            <a:r>
              <a:rPr lang="en-US" sz="2400" dirty="0" smtClean="0"/>
              <a:t> que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promesa</a:t>
            </a:r>
            <a:r>
              <a:rPr lang="en-US" sz="2400" dirty="0" smtClean="0"/>
              <a:t> </a:t>
            </a:r>
            <a:r>
              <a:rPr lang="en-US" sz="2400" dirty="0" err="1" smtClean="0"/>
              <a:t>continuará</a:t>
            </a:r>
            <a:r>
              <a:rPr lang="en-US" sz="2400" dirty="0" smtClean="0"/>
              <a:t>.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Pero un </a:t>
            </a:r>
            <a:r>
              <a:rPr lang="en-US" sz="2400" dirty="0" err="1" smtClean="0"/>
              <a:t>día</a:t>
            </a:r>
            <a:r>
              <a:rPr lang="en-US" sz="2400" dirty="0" smtClean="0"/>
              <a:t> el </a:t>
            </a:r>
            <a:r>
              <a:rPr lang="en-US" sz="2400" dirty="0" err="1" smtClean="0"/>
              <a:t>mundo</a:t>
            </a:r>
            <a:r>
              <a:rPr lang="en-US" sz="2400" dirty="0" smtClean="0"/>
              <a:t> </a:t>
            </a:r>
            <a:r>
              <a:rPr lang="en-US" sz="2400" dirty="0" err="1" smtClean="0"/>
              <a:t>será</a:t>
            </a:r>
            <a:r>
              <a:rPr lang="en-US" sz="2400" dirty="0" smtClean="0"/>
              <a:t> </a:t>
            </a:r>
            <a:r>
              <a:rPr lang="en-US" sz="2400" dirty="0" err="1" smtClean="0"/>
              <a:t>destruido</a:t>
            </a:r>
            <a:r>
              <a:rPr lang="en-US" sz="2400" dirty="0" smtClean="0"/>
              <a:t>, nor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agua</a:t>
            </a:r>
            <a:r>
              <a:rPr lang="en-US" sz="2400" dirty="0" smtClean="0"/>
              <a:t>, </a:t>
            </a:r>
            <a:r>
              <a:rPr lang="en-US" sz="2400" dirty="0" err="1" smtClean="0"/>
              <a:t>sino</a:t>
            </a:r>
            <a:r>
              <a:rPr lang="en-US" sz="2400" dirty="0" smtClean="0"/>
              <a:t> 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fuego</a:t>
            </a:r>
            <a:r>
              <a:rPr lang="en-US" sz="2400" dirty="0" smtClean="0"/>
              <a:t>. Pedro </a:t>
            </a:r>
            <a:r>
              <a:rPr lang="en-US" sz="2400" dirty="0" err="1" smtClean="0"/>
              <a:t>escribió</a:t>
            </a:r>
            <a:r>
              <a:rPr lang="en-US" sz="2400" dirty="0" smtClean="0"/>
              <a:t>: </a:t>
            </a:r>
            <a:r>
              <a:rPr lang="es-ES" sz="2400" i="1" dirty="0"/>
              <a:t>por lo cual el mundo de </a:t>
            </a:r>
            <a:r>
              <a:rPr lang="es-ES" sz="2400" i="1" dirty="0" err="1" smtClean="0"/>
              <a:t>enton</a:t>
            </a:r>
            <a:r>
              <a:rPr lang="es-ES" sz="2400" i="1" dirty="0" smtClean="0"/>
              <a:t>-ces </a:t>
            </a:r>
            <a:r>
              <a:rPr lang="es-ES" sz="2400" i="1" dirty="0"/>
              <a:t>pereció anegado en </a:t>
            </a:r>
            <a:r>
              <a:rPr lang="es-ES" sz="2400" i="1" dirty="0" smtClean="0"/>
              <a:t>agua   </a:t>
            </a:r>
            <a:r>
              <a:rPr lang="en-US" sz="2400" i="1" dirty="0" smtClean="0"/>
              <a:t>7  </a:t>
            </a:r>
            <a:r>
              <a:rPr lang="es-ES" sz="2400" i="1" dirty="0"/>
              <a:t>pero los cielos y la </a:t>
            </a:r>
            <a:r>
              <a:rPr lang="es-ES" sz="2400" i="1" dirty="0" err="1" smtClean="0"/>
              <a:t>tier-ra</a:t>
            </a:r>
            <a:r>
              <a:rPr lang="es-ES" sz="2400" i="1" dirty="0" smtClean="0"/>
              <a:t> </a:t>
            </a:r>
            <a:r>
              <a:rPr lang="es-ES" sz="2400" i="1" dirty="0"/>
              <a:t>que existen ahora, están reservados por la misma </a:t>
            </a:r>
            <a:r>
              <a:rPr lang="es-ES" sz="2400" i="1" dirty="0" err="1" smtClean="0"/>
              <a:t>pa</a:t>
            </a:r>
            <a:r>
              <a:rPr lang="es-ES" sz="2400" i="1" dirty="0" smtClean="0"/>
              <a:t>-labra</a:t>
            </a:r>
            <a:r>
              <a:rPr lang="es-ES" sz="2400" i="1" dirty="0"/>
              <a:t>, guardados para el </a:t>
            </a:r>
            <a:r>
              <a:rPr lang="es-ES" sz="2400" i="1" dirty="0" smtClean="0"/>
              <a:t>fuego en </a:t>
            </a:r>
            <a:r>
              <a:rPr lang="es-ES" sz="2400" i="1" dirty="0"/>
              <a:t>el día del juicio y de la perdición de los hombres impíos</a:t>
            </a:r>
            <a:r>
              <a:rPr lang="es-ES" sz="2400" dirty="0" smtClean="0"/>
              <a:t>.   ….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8083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54" y="116632"/>
            <a:ext cx="8915041" cy="1296144"/>
          </a:xfrm>
        </p:spPr>
        <p:txBody>
          <a:bodyPr/>
          <a:lstStyle/>
          <a:p>
            <a:r>
              <a:rPr lang="en-US" sz="2400" i="1" dirty="0" smtClean="0"/>
              <a:t>	</a:t>
            </a:r>
            <a:r>
              <a:rPr lang="es-ES" sz="2400" i="1" dirty="0" smtClean="0"/>
              <a:t>8  </a:t>
            </a:r>
            <a:r>
              <a:rPr lang="es-ES" sz="2400" i="1" dirty="0"/>
              <a:t>Mas, oh amados, no ignoréis esto: que para con el Señor un día es como mil años, y mil años como un día.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928992" cy="3888432"/>
          </a:xfrm>
        </p:spPr>
        <p:txBody>
          <a:bodyPr/>
          <a:lstStyle/>
          <a:p>
            <a:r>
              <a:rPr lang="es-ES" sz="2400" dirty="0" smtClean="0"/>
              <a:t>	</a:t>
            </a:r>
            <a:r>
              <a:rPr lang="es-ES" sz="2400" i="1" dirty="0" smtClean="0"/>
              <a:t>9  </a:t>
            </a:r>
            <a:r>
              <a:rPr lang="es-ES" sz="2400" i="1" dirty="0"/>
              <a:t>El Señor no retarda su promesa, según algunos la </a:t>
            </a:r>
            <a:r>
              <a:rPr lang="es-ES" sz="2400" i="1" dirty="0" err="1" smtClean="0"/>
              <a:t>tie-nen</a:t>
            </a:r>
            <a:r>
              <a:rPr lang="es-ES" sz="2400" i="1" dirty="0" smtClean="0"/>
              <a:t> </a:t>
            </a:r>
            <a:r>
              <a:rPr lang="es-ES" sz="2400" i="1" dirty="0"/>
              <a:t>por tardanza, sino que es paciente para con nosotros, no queriendo que ninguno perezca, sino que todos </a:t>
            </a:r>
            <a:r>
              <a:rPr lang="es-ES" sz="2400" i="1" dirty="0" err="1" smtClean="0"/>
              <a:t>proce</a:t>
            </a:r>
            <a:r>
              <a:rPr lang="es-ES" sz="2400" i="1" dirty="0" smtClean="0"/>
              <a:t>-dan </a:t>
            </a:r>
            <a:r>
              <a:rPr lang="es-ES" sz="2400" i="1" dirty="0"/>
              <a:t>al arrepentimiento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	</a:t>
            </a:r>
            <a:r>
              <a:rPr lang="es-ES" sz="2400" i="1" dirty="0" smtClean="0"/>
              <a:t>10  </a:t>
            </a:r>
            <a:r>
              <a:rPr lang="es-ES" sz="2400" i="1" dirty="0"/>
              <a:t>Pero el día del Señor vendrá como ladrón en la noche; en el cual los cielos pasarán con grande estruendo, y los elementos ardiendo serán deshechos, y la tierra y las obras que en ella hay serán quemadas. </a:t>
            </a:r>
            <a:r>
              <a:rPr lang="en-US" sz="2400" dirty="0" smtClean="0">
                <a:solidFill>
                  <a:srgbClr val="99FFCC"/>
                </a:solidFill>
              </a:rPr>
              <a:t>2 Ped. 3:6-10.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Las </a:t>
            </a:r>
            <a:r>
              <a:rPr lang="en-US" sz="2400" dirty="0" err="1" smtClean="0"/>
              <a:t>promesas</a:t>
            </a:r>
            <a:r>
              <a:rPr lang="en-US" sz="2400" dirty="0" smtClean="0"/>
              <a:t> de Dios son </a:t>
            </a:r>
            <a:r>
              <a:rPr lang="en-US" sz="2400" dirty="0" err="1" smtClean="0"/>
              <a:t>verdaderas</a:t>
            </a:r>
            <a:r>
              <a:rPr lang="en-US" sz="2400" dirty="0" smtClean="0"/>
              <a:t>: no </a:t>
            </a:r>
            <a:r>
              <a:rPr lang="en-US" sz="2400" dirty="0" err="1" smtClean="0"/>
              <a:t>habrá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dilu-vio</a:t>
            </a:r>
            <a:r>
              <a:rPr lang="en-US" sz="2400" dirty="0" smtClean="0"/>
              <a:t> universal, </a:t>
            </a:r>
            <a:r>
              <a:rPr lang="en-US" sz="2400" dirty="0" err="1" smtClean="0"/>
              <a:t>pero</a:t>
            </a:r>
            <a:r>
              <a:rPr lang="en-US" sz="2400" dirty="0" smtClean="0"/>
              <a:t> </a:t>
            </a:r>
            <a:r>
              <a:rPr lang="en-US" sz="2400" dirty="0" err="1" smtClean="0"/>
              <a:t>sí</a:t>
            </a:r>
            <a:r>
              <a:rPr lang="en-US" sz="2400" dirty="0" smtClean="0"/>
              <a:t> ¡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destrucción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fuego</a:t>
            </a:r>
            <a:r>
              <a:rPr lang="en-US" sz="2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481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856984" cy="1656184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dirty="0" err="1" smtClean="0"/>
              <a:t>Él</a:t>
            </a:r>
            <a:r>
              <a:rPr lang="en-US" sz="2400" dirty="0" smtClean="0"/>
              <a:t> ha </a:t>
            </a:r>
            <a:r>
              <a:rPr lang="en-US" sz="2400" dirty="0" err="1" smtClean="0"/>
              <a:t>dicho</a:t>
            </a:r>
            <a:r>
              <a:rPr lang="en-US" sz="2400" dirty="0" smtClean="0"/>
              <a:t> que </a:t>
            </a:r>
            <a:r>
              <a:rPr lang="en-US" sz="2400" dirty="0" err="1" smtClean="0"/>
              <a:t>hará</a:t>
            </a:r>
            <a:r>
              <a:rPr lang="en-US" sz="2400" dirty="0" smtClean="0"/>
              <a:t> </a:t>
            </a:r>
            <a:r>
              <a:rPr lang="en-US" sz="2400" dirty="0" err="1" smtClean="0"/>
              <a:t>esto</a:t>
            </a:r>
            <a:r>
              <a:rPr lang="en-US" sz="2400" dirty="0" smtClean="0"/>
              <a:t>. He </a:t>
            </a:r>
            <a:r>
              <a:rPr lang="en-US" sz="2400" dirty="0" err="1" smtClean="0"/>
              <a:t>mostrado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poder</a:t>
            </a:r>
            <a:r>
              <a:rPr lang="en-US" sz="2400" dirty="0" smtClean="0"/>
              <a:t> para ha-</a:t>
            </a:r>
            <a:r>
              <a:rPr lang="en-US" sz="2400" dirty="0" err="1" smtClean="0"/>
              <a:t>cerlo</a:t>
            </a:r>
            <a:r>
              <a:rPr lang="en-US" sz="2400" dirty="0" smtClean="0"/>
              <a:t>. </a:t>
            </a:r>
            <a:r>
              <a:rPr lang="en-US" sz="2400" dirty="0" err="1" smtClean="0"/>
              <a:t>Ahora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toca</a:t>
            </a:r>
            <a:r>
              <a:rPr lang="en-US" sz="2400" dirty="0" smtClean="0"/>
              <a:t> </a:t>
            </a:r>
            <a:r>
              <a:rPr lang="en-US" sz="2400" dirty="0" err="1" smtClean="0"/>
              <a:t>creerle</a:t>
            </a:r>
            <a:r>
              <a:rPr lang="en-US" sz="2400" dirty="0" smtClean="0"/>
              <a:t> y </a:t>
            </a:r>
            <a:r>
              <a:rPr lang="en-US" sz="2400" dirty="0" err="1" smtClean="0"/>
              <a:t>vivir</a:t>
            </a:r>
            <a:r>
              <a:rPr lang="en-US" sz="2400" dirty="0" smtClean="0"/>
              <a:t> </a:t>
            </a:r>
            <a:r>
              <a:rPr lang="en-US" sz="2400" dirty="0" err="1" smtClean="0"/>
              <a:t>vidas</a:t>
            </a:r>
            <a:r>
              <a:rPr lang="en-US" sz="2400" dirty="0" smtClean="0"/>
              <a:t> de </a:t>
            </a:r>
            <a:r>
              <a:rPr lang="en-US" sz="2400" dirty="0" err="1" smtClean="0"/>
              <a:t>justicia</a:t>
            </a:r>
            <a:r>
              <a:rPr lang="en-US" sz="2400" dirty="0" smtClean="0"/>
              <a:t> para </a:t>
            </a:r>
            <a:r>
              <a:rPr lang="en-US" sz="2400" dirty="0" err="1" smtClean="0"/>
              <a:t>estar</a:t>
            </a:r>
            <a:r>
              <a:rPr lang="en-US" sz="2400" dirty="0" smtClean="0"/>
              <a:t> </a:t>
            </a:r>
            <a:r>
              <a:rPr lang="en-US" sz="2400" dirty="0" err="1" smtClean="0"/>
              <a:t>listos</a:t>
            </a:r>
            <a:r>
              <a:rPr lang="en-US" sz="2400" dirty="0" smtClean="0"/>
              <a:t> para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</a:t>
            </a:r>
            <a:r>
              <a:rPr lang="en-US" sz="2400" dirty="0" err="1" smtClean="0"/>
              <a:t>venga</a:t>
            </a:r>
            <a:r>
              <a:rPr lang="en-US" sz="2400" dirty="0" smtClean="0"/>
              <a:t> ese </a:t>
            </a:r>
            <a:r>
              <a:rPr lang="en-US" sz="2400" dirty="0" err="1" smtClean="0"/>
              <a:t>día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2 Peter 3:11,14</a:t>
            </a:r>
            <a:r>
              <a:rPr lang="en-US" sz="2400" dirty="0" smtClean="0"/>
              <a:t>, ….</a:t>
            </a:r>
            <a:br>
              <a:rPr lang="en-US" sz="2400" dirty="0" smtClean="0"/>
            </a:b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856984" cy="5040560"/>
          </a:xfrm>
        </p:spPr>
        <p:txBody>
          <a:bodyPr/>
          <a:lstStyle/>
          <a:p>
            <a:r>
              <a:rPr lang="es-ES_tradnl" sz="2400" i="1" dirty="0"/>
              <a:t>	</a:t>
            </a:r>
            <a:r>
              <a:rPr lang="es-ES_tradnl" sz="2400" i="1" dirty="0" smtClean="0"/>
              <a:t>	</a:t>
            </a:r>
            <a:r>
              <a:rPr lang="es-ES" sz="2400" i="1" dirty="0"/>
              <a:t>Puesto que todas estas cosas han de ser deshechas, ¡cómo no debéis vosotros andar en santa y piadosa manera de </a:t>
            </a:r>
            <a:r>
              <a:rPr lang="es-ES" sz="2400" i="1" dirty="0" smtClean="0"/>
              <a:t>vivir…  </a:t>
            </a:r>
            <a:r>
              <a:rPr lang="en-US" sz="2400" i="1" dirty="0" smtClean="0"/>
              <a:t>14  </a:t>
            </a:r>
            <a:r>
              <a:rPr lang="es-ES" sz="2400" i="1" dirty="0"/>
              <a:t>Por lo cual, oh amados, estando en espera de estas cosas, procurad con diligencia ser </a:t>
            </a:r>
            <a:r>
              <a:rPr lang="es-ES" sz="2400" i="1" dirty="0" smtClean="0"/>
              <a:t>halla-dos </a:t>
            </a:r>
            <a:r>
              <a:rPr lang="es-ES" sz="2400" i="1" dirty="0"/>
              <a:t>por él sin mancha e irreprensibles, en paz. </a:t>
            </a:r>
          </a:p>
          <a:p>
            <a:endParaRPr lang="en-US" sz="2400" i="1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IV. NOÉ PLANTÓ UNA VIÑA</a:t>
            </a:r>
          </a:p>
          <a:p>
            <a:r>
              <a:rPr lang="en-US" sz="2400" b="1" dirty="0">
                <a:solidFill>
                  <a:srgbClr val="FFFF00"/>
                </a:solidFill>
                <a:latin typeface="+mj-lt"/>
              </a:rPr>
              <a:t>	</a:t>
            </a:r>
            <a:r>
              <a:rPr lang="es-ES_tradnl" sz="2400" b="1" dirty="0" smtClean="0">
                <a:solidFill>
                  <a:srgbClr val="99FFCC"/>
                </a:solidFill>
                <a:latin typeface="+mj-lt"/>
              </a:rPr>
              <a:t>Gén. 9:20,21,</a:t>
            </a:r>
            <a:r>
              <a:rPr lang="es-ES_tradnl" sz="2400" b="1" dirty="0" smtClean="0">
                <a:latin typeface="+mj-lt"/>
              </a:rPr>
              <a:t> Noé </a:t>
            </a:r>
            <a:r>
              <a:rPr lang="en-US" sz="2400" i="1" dirty="0" err="1" smtClean="0"/>
              <a:t>plantó</a:t>
            </a:r>
            <a:r>
              <a:rPr lang="en-US" sz="2400" i="1" dirty="0" smtClean="0"/>
              <a:t> </a:t>
            </a:r>
            <a:r>
              <a:rPr lang="en-US" sz="2400" i="1" dirty="0" err="1"/>
              <a:t>una</a:t>
            </a:r>
            <a:r>
              <a:rPr lang="en-US" sz="2400" i="1" dirty="0"/>
              <a:t> </a:t>
            </a:r>
            <a:r>
              <a:rPr lang="en-US" sz="2400" i="1" dirty="0" err="1"/>
              <a:t>viña</a:t>
            </a:r>
            <a:r>
              <a:rPr lang="en-US" sz="2400" i="1" dirty="0"/>
              <a:t>; </a:t>
            </a:r>
            <a:r>
              <a:rPr lang="en-US" sz="2400" i="1" dirty="0" smtClean="0"/>
              <a:t> </a:t>
            </a:r>
            <a:r>
              <a:rPr lang="es-ES" sz="2400" i="1" dirty="0" smtClean="0"/>
              <a:t>21  </a:t>
            </a:r>
            <a:r>
              <a:rPr lang="es-ES" sz="2400" i="1" dirty="0"/>
              <a:t>y bebió del vino, y se embriagó, y estaba descubierto en medio de su tienda. </a:t>
            </a:r>
          </a:p>
          <a:p>
            <a:pPr>
              <a:spcBef>
                <a:spcPts val="0"/>
              </a:spcBef>
            </a:pPr>
            <a:r>
              <a:rPr lang="en-US" sz="2400" i="1" dirty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Volver</a:t>
            </a:r>
            <a:r>
              <a:rPr lang="en-US" sz="2400" dirty="0" smtClean="0">
                <a:latin typeface="+mj-lt"/>
              </a:rPr>
              <a:t> las </a:t>
            </a:r>
            <a:r>
              <a:rPr lang="en-US" sz="2400" dirty="0" err="1" smtClean="0">
                <a:latin typeface="+mj-lt"/>
              </a:rPr>
              <a:t>bendiciones</a:t>
            </a:r>
            <a:r>
              <a:rPr lang="en-US" sz="2400" dirty="0" smtClean="0">
                <a:latin typeface="+mj-lt"/>
              </a:rPr>
              <a:t> de Dios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prácticas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pecaminosas</a:t>
            </a:r>
            <a:r>
              <a:rPr lang="en-US" sz="2400" dirty="0" smtClean="0">
                <a:latin typeface="+mj-lt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en-US" sz="2400" b="1" dirty="0" smtClean="0">
                <a:solidFill>
                  <a:schemeClr val="bg1"/>
                </a:solidFill>
              </a:rPr>
              <a:t>No </a:t>
            </a:r>
            <a:r>
              <a:rPr lang="en-US" sz="2400" b="1" dirty="0" err="1" smtClean="0">
                <a:solidFill>
                  <a:schemeClr val="bg1"/>
                </a:solidFill>
              </a:rPr>
              <a:t>hemos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inculpar</a:t>
            </a:r>
            <a:r>
              <a:rPr lang="en-US" sz="2400" b="1" dirty="0" smtClean="0">
                <a:solidFill>
                  <a:schemeClr val="bg1"/>
                </a:solidFill>
              </a:rPr>
              <a:t> a Dios, el </a:t>
            </a:r>
            <a:r>
              <a:rPr lang="en-US" sz="2400" b="1" dirty="0" err="1" smtClean="0">
                <a:solidFill>
                  <a:schemeClr val="bg1"/>
                </a:solidFill>
              </a:rPr>
              <a:t>dador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bendiciones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smtClean="0">
                <a:solidFill>
                  <a:srgbClr val="99FFCC"/>
                </a:solidFill>
              </a:rPr>
              <a:t>Sant. 1:17, </a:t>
            </a:r>
            <a:r>
              <a:rPr lang="es-ES" sz="2400" i="1" dirty="0"/>
              <a:t>Toda buena dádiva y todo don perfecto </a:t>
            </a:r>
            <a:r>
              <a:rPr lang="es-ES" sz="2400" i="1" dirty="0" smtClean="0"/>
              <a:t>des-</a:t>
            </a:r>
            <a:r>
              <a:rPr lang="es-ES" sz="2400" i="1" dirty="0" err="1" smtClean="0"/>
              <a:t>ciende</a:t>
            </a:r>
            <a:r>
              <a:rPr lang="es-ES" sz="2400" i="1" dirty="0" smtClean="0"/>
              <a:t> </a:t>
            </a:r>
            <a:r>
              <a:rPr lang="es-ES" sz="2400" i="1" dirty="0"/>
              <a:t>de lo alto, del Padre de las </a:t>
            </a:r>
            <a:r>
              <a:rPr lang="es-ES" sz="2400" i="1" dirty="0" smtClean="0"/>
              <a:t>luces</a:t>
            </a:r>
            <a:r>
              <a:rPr lang="en-US" sz="2400" b="1" dirty="0" smtClean="0">
                <a:solidFill>
                  <a:srgbClr val="99FFCC"/>
                </a:solidFill>
              </a:rPr>
              <a:t>)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sino</a:t>
            </a:r>
            <a:r>
              <a:rPr lang="en-US" sz="2400" b="1" dirty="0" smtClean="0">
                <a:solidFill>
                  <a:schemeClr val="bg1"/>
                </a:solidFill>
              </a:rPr>
              <a:t> al ….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5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792088"/>
          </a:xfrm>
        </p:spPr>
        <p:txBody>
          <a:bodyPr/>
          <a:lstStyle/>
          <a:p>
            <a:r>
              <a:rPr lang="en-US" sz="2400" dirty="0" smtClean="0"/>
              <a:t> hombre (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este</a:t>
            </a:r>
            <a:r>
              <a:rPr lang="en-US" sz="2400" dirty="0" smtClean="0"/>
              <a:t> </a:t>
            </a:r>
            <a:r>
              <a:rPr lang="en-US" sz="2400" dirty="0" err="1"/>
              <a:t>c</a:t>
            </a:r>
            <a:r>
              <a:rPr lang="en-US" sz="2400" dirty="0" err="1" smtClean="0"/>
              <a:t>aso</a:t>
            </a:r>
            <a:r>
              <a:rPr lang="en-US" sz="2400" dirty="0" smtClean="0"/>
              <a:t> a </a:t>
            </a:r>
            <a:r>
              <a:rPr lang="en-US" sz="2400" dirty="0" err="1" smtClean="0"/>
              <a:t>Noé</a:t>
            </a:r>
            <a:r>
              <a:rPr lang="en-US" sz="2400" dirty="0" smtClean="0"/>
              <a:t>), el </a:t>
            </a:r>
            <a:r>
              <a:rPr lang="en-US" sz="2400" dirty="0" err="1" smtClean="0"/>
              <a:t>usuario</a:t>
            </a:r>
            <a:r>
              <a:rPr lang="en-US" sz="2400" dirty="0" smtClean="0"/>
              <a:t> de las </a:t>
            </a:r>
            <a:r>
              <a:rPr lang="en-US" sz="2400" dirty="0" err="1" smtClean="0"/>
              <a:t>bendicio-nes</a:t>
            </a:r>
            <a:r>
              <a:rPr lang="en-US" sz="2400" dirty="0" smtClean="0"/>
              <a:t>.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08720"/>
            <a:ext cx="8856984" cy="5184576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2400" dirty="0" smtClean="0"/>
              <a:t>	</a:t>
            </a:r>
            <a:r>
              <a:rPr lang="en-US" sz="2400" dirty="0" smtClean="0">
                <a:latin typeface="+mj-lt"/>
              </a:rPr>
              <a:t>2. Dios </a:t>
            </a:r>
            <a:r>
              <a:rPr lang="en-US" sz="2400" dirty="0" err="1" smtClean="0">
                <a:latin typeface="+mj-lt"/>
              </a:rPr>
              <a:t>nos</a:t>
            </a:r>
            <a:r>
              <a:rPr lang="en-US" sz="2400" dirty="0" smtClean="0">
                <a:latin typeface="+mj-lt"/>
              </a:rPr>
              <a:t> ha dado el </a:t>
            </a:r>
            <a:r>
              <a:rPr lang="en-US" sz="2400" dirty="0" err="1" smtClean="0">
                <a:latin typeface="+mj-lt"/>
              </a:rPr>
              <a:t>sexo</a:t>
            </a:r>
            <a:r>
              <a:rPr lang="en-US" sz="2400" dirty="0" smtClean="0">
                <a:latin typeface="+mj-lt"/>
              </a:rPr>
              <a:t> para la </a:t>
            </a:r>
            <a:r>
              <a:rPr lang="en-US" sz="2400" dirty="0" err="1" smtClean="0">
                <a:latin typeface="+mj-lt"/>
              </a:rPr>
              <a:t>matrimonio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pero</a:t>
            </a:r>
            <a:r>
              <a:rPr lang="en-US" sz="2400" dirty="0" smtClean="0">
                <a:latin typeface="+mj-lt"/>
              </a:rPr>
              <a:t> el hombre </a:t>
            </a:r>
            <a:r>
              <a:rPr lang="en-US" sz="2400" dirty="0" err="1" smtClean="0">
                <a:latin typeface="+mj-lt"/>
              </a:rPr>
              <a:t>abusa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este</a:t>
            </a:r>
            <a:r>
              <a:rPr lang="en-US" sz="2400" dirty="0" smtClean="0">
                <a:latin typeface="+mj-lt"/>
              </a:rPr>
              <a:t> don de Dios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el “</a:t>
            </a:r>
            <a:r>
              <a:rPr lang="en-US" sz="2400" dirty="0" err="1" smtClean="0">
                <a:latin typeface="+mj-lt"/>
              </a:rPr>
              <a:t>sexo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recreacio</a:t>
            </a:r>
            <a:r>
              <a:rPr lang="en-US" sz="2400" dirty="0" smtClean="0">
                <a:latin typeface="+mj-lt"/>
              </a:rPr>
              <a:t>- </a:t>
            </a:r>
            <a:r>
              <a:rPr lang="en-US" sz="2400" dirty="0" err="1" smtClean="0">
                <a:latin typeface="+mj-lt"/>
              </a:rPr>
              <a:t>nal</a:t>
            </a:r>
            <a:r>
              <a:rPr lang="en-US" sz="2400" dirty="0" smtClean="0">
                <a:latin typeface="+mj-lt"/>
              </a:rPr>
              <a:t>” que </a:t>
            </a:r>
            <a:r>
              <a:rPr lang="en-US" sz="2400" dirty="0" err="1" smtClean="0">
                <a:latin typeface="+mj-lt"/>
              </a:rPr>
              <a:t>es</a:t>
            </a:r>
            <a:r>
              <a:rPr lang="en-US" sz="2400" dirty="0" smtClean="0">
                <a:latin typeface="+mj-lt"/>
              </a:rPr>
              <a:t> nada </a:t>
            </a:r>
            <a:r>
              <a:rPr lang="en-US" sz="2400" dirty="0" err="1" smtClean="0">
                <a:latin typeface="+mj-lt"/>
              </a:rPr>
              <a:t>menos</a:t>
            </a:r>
            <a:r>
              <a:rPr lang="en-US" sz="2400" dirty="0" smtClean="0">
                <a:latin typeface="+mj-lt"/>
              </a:rPr>
              <a:t> que </a:t>
            </a:r>
            <a:r>
              <a:rPr lang="en-US" sz="2400" dirty="0" err="1" smtClean="0">
                <a:latin typeface="+mj-lt"/>
              </a:rPr>
              <a:t>fornicación</a:t>
            </a:r>
            <a:r>
              <a:rPr lang="en-US" sz="2400" dirty="0" smtClean="0">
                <a:latin typeface="+mj-lt"/>
              </a:rPr>
              <a:t>, ¡</a:t>
            </a:r>
            <a:r>
              <a:rPr lang="en-US" sz="2400" dirty="0" err="1" smtClean="0">
                <a:latin typeface="+mj-lt"/>
              </a:rPr>
              <a:t>pecado</a:t>
            </a:r>
            <a:r>
              <a:rPr lang="en-US" sz="2400" dirty="0" smtClean="0">
                <a:latin typeface="+mj-lt"/>
              </a:rPr>
              <a:t>!</a:t>
            </a:r>
          </a:p>
          <a:p>
            <a:pPr>
              <a:lnSpc>
                <a:spcPts val="2800"/>
              </a:lnSpc>
            </a:pPr>
            <a:r>
              <a:rPr lang="es-ES_tradnl" sz="2400" dirty="0" smtClean="0">
                <a:latin typeface="+mj-lt"/>
              </a:rPr>
              <a:t>	</a:t>
            </a:r>
            <a:r>
              <a:rPr lang="es-ES_tradnl" sz="2400" dirty="0" smtClean="0">
                <a:solidFill>
                  <a:srgbClr val="99FFCC"/>
                </a:solidFill>
                <a:latin typeface="+mj-lt"/>
              </a:rPr>
              <a:t>1 Cor. 6:18</a:t>
            </a:r>
            <a:r>
              <a:rPr lang="es-ES_tradnl" sz="2400" i="1" dirty="0" smtClean="0">
                <a:solidFill>
                  <a:srgbClr val="99FFCC"/>
                </a:solidFill>
                <a:latin typeface="+mj-lt"/>
              </a:rPr>
              <a:t>, </a:t>
            </a:r>
            <a:r>
              <a:rPr lang="es-ES" sz="2400" i="1" dirty="0"/>
              <a:t>Huid de la fornicación. Cualquier otro </a:t>
            </a:r>
            <a:r>
              <a:rPr lang="es-ES" sz="2400" i="1" dirty="0" smtClean="0"/>
              <a:t>pecado </a:t>
            </a:r>
            <a:r>
              <a:rPr lang="es-ES" sz="2400" i="1" dirty="0"/>
              <a:t>que el hombre cometa, está fuera del cuerpo; mas el que fornica, contra su propio cuerpo peca</a:t>
            </a:r>
            <a:r>
              <a:rPr lang="es-ES" sz="2400" dirty="0" smtClean="0"/>
              <a:t>.</a:t>
            </a:r>
            <a:endParaRPr lang="en-US" sz="2400" i="1" dirty="0" smtClean="0"/>
          </a:p>
          <a:p>
            <a:pPr>
              <a:lnSpc>
                <a:spcPts val="2800"/>
              </a:lnSpc>
            </a:pPr>
            <a:r>
              <a:rPr lang="en-US" sz="2400" dirty="0" smtClean="0"/>
              <a:t> 	3. Dios </a:t>
            </a:r>
            <a:r>
              <a:rPr lang="en-US" sz="2400" dirty="0" err="1" smtClean="0"/>
              <a:t>nos</a:t>
            </a:r>
            <a:r>
              <a:rPr lang="en-US" sz="2400" dirty="0" smtClean="0"/>
              <a:t> da comida para el </a:t>
            </a:r>
            <a:r>
              <a:rPr lang="en-US" sz="2400" dirty="0" err="1" smtClean="0"/>
              <a:t>mantenimiento</a:t>
            </a:r>
            <a:r>
              <a:rPr lang="en-US" sz="2400" dirty="0" smtClean="0"/>
              <a:t> del </a:t>
            </a:r>
            <a:r>
              <a:rPr lang="en-US" sz="2400" dirty="0" err="1" smtClean="0"/>
              <a:t>cuerpo</a:t>
            </a:r>
            <a:r>
              <a:rPr lang="en-US" sz="2400" dirty="0" smtClean="0"/>
              <a:t>, </a:t>
            </a:r>
            <a:r>
              <a:rPr lang="en-US" sz="2400" dirty="0" err="1" smtClean="0"/>
              <a:t>pero</a:t>
            </a:r>
            <a:r>
              <a:rPr lang="en-US" sz="2400" dirty="0" smtClean="0"/>
              <a:t> la </a:t>
            </a:r>
            <a:r>
              <a:rPr lang="en-US" sz="2400" dirty="0" err="1" smtClean="0"/>
              <a:t>glotonería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pecado</a:t>
            </a:r>
            <a:r>
              <a:rPr lang="en-US" sz="2400" dirty="0" smtClean="0"/>
              <a:t>.</a:t>
            </a:r>
          </a:p>
          <a:p>
            <a:pPr>
              <a:lnSpc>
                <a:spcPts val="2800"/>
              </a:lnSpc>
            </a:pPr>
            <a:r>
              <a:rPr lang="en-US" sz="2400" i="1" dirty="0">
                <a:solidFill>
                  <a:srgbClr val="99FFCC"/>
                </a:solidFill>
              </a:rPr>
              <a:t>	</a:t>
            </a:r>
            <a:r>
              <a:rPr lang="en-US" sz="2400" i="1" dirty="0" smtClean="0">
                <a:solidFill>
                  <a:srgbClr val="99FFCC"/>
                </a:solidFill>
              </a:rPr>
              <a:t>	</a:t>
            </a:r>
            <a:r>
              <a:rPr lang="en-US" sz="2400" dirty="0" smtClean="0">
                <a:solidFill>
                  <a:srgbClr val="99FFCC"/>
                </a:solidFill>
              </a:rPr>
              <a:t>Prov. 23:20</a:t>
            </a:r>
            <a:r>
              <a:rPr lang="en-US" sz="2400" dirty="0" smtClean="0"/>
              <a:t>, </a:t>
            </a:r>
            <a:r>
              <a:rPr lang="es-ES" sz="2400" i="1" dirty="0"/>
              <a:t>No estés con los bebedores de vino, </a:t>
            </a:r>
            <a:r>
              <a:rPr lang="es-ES" sz="2400" i="1" dirty="0" smtClean="0"/>
              <a:t>ni </a:t>
            </a:r>
            <a:r>
              <a:rPr lang="es-ES" sz="2400" i="1" dirty="0"/>
              <a:t>con los comedores de </a:t>
            </a:r>
            <a:r>
              <a:rPr lang="es-ES" sz="2400" i="1" dirty="0" smtClean="0"/>
              <a:t>carne</a:t>
            </a:r>
            <a:r>
              <a:rPr lang="en-US" sz="2400" i="1" dirty="0" smtClean="0"/>
              <a:t>.</a:t>
            </a:r>
          </a:p>
          <a:p>
            <a:pPr>
              <a:lnSpc>
                <a:spcPts val="2800"/>
              </a:lnSpc>
            </a:pPr>
            <a:r>
              <a:rPr lang="en-US" sz="2400" i="1" dirty="0"/>
              <a:t>	</a:t>
            </a:r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dirty="0" smtClean="0"/>
              <a:t>Dios da </a:t>
            </a:r>
            <a:r>
              <a:rPr lang="en-US" sz="2400" dirty="0" err="1" smtClean="0"/>
              <a:t>descanso</a:t>
            </a:r>
            <a:r>
              <a:rPr lang="en-US" sz="2400" dirty="0" smtClean="0"/>
              <a:t> al hombre</a:t>
            </a:r>
            <a:r>
              <a:rPr lang="en-US" sz="2400" i="1" dirty="0" smtClean="0"/>
              <a:t>, </a:t>
            </a:r>
            <a:r>
              <a:rPr lang="en-US" sz="2400" i="1" dirty="0">
                <a:solidFill>
                  <a:srgbClr val="99FFCC"/>
                </a:solidFill>
              </a:rPr>
              <a:t>Mar. 6:31</a:t>
            </a:r>
            <a:r>
              <a:rPr lang="en-US" sz="2400" i="1" dirty="0"/>
              <a:t>, </a:t>
            </a:r>
            <a:r>
              <a:rPr lang="es-ES" sz="2400" i="1" dirty="0"/>
              <a:t>Él les </a:t>
            </a:r>
            <a:r>
              <a:rPr lang="es-ES" sz="2400" i="1" dirty="0" err="1" smtClean="0"/>
              <a:t>dijo:Venid</a:t>
            </a:r>
            <a:r>
              <a:rPr lang="es-ES" sz="2400" i="1" dirty="0" smtClean="0"/>
              <a:t> </a:t>
            </a:r>
            <a:r>
              <a:rPr lang="es-ES" sz="2400" i="1" dirty="0"/>
              <a:t>vosotros aparte a un lugar desierto, y descansad un poco</a:t>
            </a:r>
            <a:r>
              <a:rPr lang="es-ES" sz="2400" i="1" dirty="0" smtClean="0"/>
              <a:t>.</a:t>
            </a:r>
            <a:endParaRPr lang="en-US" sz="2400" dirty="0"/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92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864096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99FFCC"/>
                </a:solidFill>
              </a:rPr>
              <a:t>Rom. 12:11</a:t>
            </a:r>
            <a:r>
              <a:rPr lang="en-US" sz="2400" dirty="0" smtClean="0"/>
              <a:t>, </a:t>
            </a:r>
            <a:r>
              <a:rPr lang="es-ES" sz="2400" i="1" dirty="0"/>
              <a:t>En lo que requiere diligencia, no </a:t>
            </a:r>
            <a:r>
              <a:rPr lang="es-ES" sz="2400" i="1" dirty="0" smtClean="0"/>
              <a:t>perezosos</a:t>
            </a:r>
            <a:r>
              <a:rPr lang="es-ES" sz="2400" i="1" dirty="0"/>
              <a:t>; fervientes en espíritu, sirviendo al </a:t>
            </a:r>
            <a:r>
              <a:rPr lang="es-ES" sz="2400" i="1" dirty="0" smtClean="0"/>
              <a:t>Señor </a:t>
            </a:r>
            <a:r>
              <a:rPr lang="en-US" sz="2400" i="1" dirty="0" smtClean="0"/>
              <a:t>….</a:t>
            </a:r>
            <a:endParaRPr lang="es-ES_tradnl" sz="2400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5040"/>
            <a:ext cx="8928992" cy="561432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s-ES_tradnl" sz="2400" dirty="0" smtClean="0">
                <a:latin typeface="+mj-lt"/>
              </a:rPr>
              <a:t>	</a:t>
            </a:r>
            <a:r>
              <a:rPr lang="es-ES_tradnl" sz="2400" dirty="0" smtClean="0">
                <a:solidFill>
                  <a:srgbClr val="99FFCC"/>
                </a:solidFill>
                <a:latin typeface="+mj-lt"/>
              </a:rPr>
              <a:t>Ecl. 10:18</a:t>
            </a:r>
            <a:r>
              <a:rPr lang="es-ES_tradnl" sz="2400" dirty="0" smtClean="0">
                <a:latin typeface="+mj-lt"/>
              </a:rPr>
              <a:t>, </a:t>
            </a:r>
            <a:r>
              <a:rPr lang="es-ES" sz="2400" i="1" dirty="0"/>
              <a:t>Por la pereza se cae la techumbre, y por la flojedad de las manos se llueve la casa.</a:t>
            </a:r>
            <a:r>
              <a:rPr lang="en-US" sz="2400" i="1" dirty="0" smtClean="0"/>
              <a:t> ….</a:t>
            </a:r>
          </a:p>
          <a:p>
            <a:pPr>
              <a:lnSpc>
                <a:spcPts val="3000"/>
              </a:lnSpc>
            </a:pPr>
            <a:r>
              <a:rPr lang="en-US" sz="2400" i="1" dirty="0"/>
              <a:t>	</a:t>
            </a:r>
            <a:r>
              <a:rPr lang="en-US" sz="2400" dirty="0" smtClean="0">
                <a:solidFill>
                  <a:srgbClr val="99FFCC"/>
                </a:solidFill>
              </a:rPr>
              <a:t>Prov. 18:9</a:t>
            </a:r>
            <a:r>
              <a:rPr lang="en-US" sz="2400" dirty="0" smtClean="0"/>
              <a:t>, </a:t>
            </a:r>
            <a:r>
              <a:rPr lang="es-ES" sz="2400" i="1" dirty="0"/>
              <a:t>También el que es negligente en su trabajo </a:t>
            </a:r>
            <a:r>
              <a:rPr lang="es-ES" sz="2400" i="1" dirty="0" smtClean="0"/>
              <a:t>es </a:t>
            </a:r>
            <a:r>
              <a:rPr lang="es-ES" sz="2400" i="1" dirty="0"/>
              <a:t>hermano del hombre disipador. </a:t>
            </a:r>
            <a:endParaRPr lang="en-US" sz="2400" i="1" dirty="0"/>
          </a:p>
          <a:p>
            <a:pPr>
              <a:lnSpc>
                <a:spcPts val="3000"/>
              </a:lnSpc>
            </a:pPr>
            <a:r>
              <a:rPr lang="en-US" sz="2400" i="1" dirty="0" smtClean="0"/>
              <a:t>	</a:t>
            </a:r>
            <a:r>
              <a:rPr lang="en-US" sz="2400" dirty="0" smtClean="0"/>
              <a:t>5. Dios da el vino para </a:t>
            </a:r>
            <a:r>
              <a:rPr lang="en-US" sz="2400" dirty="0" err="1" smtClean="0"/>
              <a:t>propósitos</a:t>
            </a:r>
            <a:r>
              <a:rPr lang="en-US" sz="2400" dirty="0" smtClean="0"/>
              <a:t> </a:t>
            </a:r>
            <a:r>
              <a:rPr lang="en-US" sz="2400" dirty="0" err="1" smtClean="0"/>
              <a:t>medicinales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1 Tim. 5:23</a:t>
            </a:r>
            <a:r>
              <a:rPr lang="en-US" sz="2400" dirty="0" smtClean="0"/>
              <a:t>, </a:t>
            </a:r>
            <a:r>
              <a:rPr lang="es-ES" sz="2400" i="1" dirty="0" smtClean="0"/>
              <a:t>no </a:t>
            </a:r>
            <a:r>
              <a:rPr lang="es-ES" sz="2400" i="1" dirty="0"/>
              <a:t>bebas agua, sino usa de un poco de vino por causa de tu estómago y de tus frecuentes </a:t>
            </a:r>
            <a:r>
              <a:rPr lang="es-ES" sz="2400" i="1" dirty="0" smtClean="0"/>
              <a:t>enfermedades, </a:t>
            </a:r>
            <a:r>
              <a:rPr lang="en-US" sz="2400" i="1" dirty="0" smtClean="0"/>
              <a:t>….</a:t>
            </a:r>
            <a:endParaRPr lang="en-US" sz="2400" i="1" dirty="0"/>
          </a:p>
          <a:p>
            <a:pPr>
              <a:lnSpc>
                <a:spcPts val="3000"/>
              </a:lnSpc>
            </a:pPr>
            <a:r>
              <a:rPr lang="en-US" sz="2400" dirty="0" smtClean="0"/>
              <a:t> 		</a:t>
            </a:r>
            <a:r>
              <a:rPr lang="en-US" sz="2400" dirty="0" err="1" smtClean="0"/>
              <a:t>pero</a:t>
            </a:r>
            <a:r>
              <a:rPr lang="en-US" sz="2400" dirty="0" smtClean="0"/>
              <a:t> no para </a:t>
            </a:r>
            <a:r>
              <a:rPr lang="en-US" sz="2400" dirty="0" err="1" smtClean="0"/>
              <a:t>embriagueces</a:t>
            </a:r>
            <a:r>
              <a:rPr lang="en-US" sz="2400" dirty="0" smtClean="0"/>
              <a:t> (el </a:t>
            </a:r>
            <a:r>
              <a:rPr lang="en-US" sz="2400" dirty="0" err="1" smtClean="0"/>
              <a:t>beber</a:t>
            </a:r>
            <a:r>
              <a:rPr lang="en-US" sz="2400" dirty="0" smtClean="0"/>
              <a:t> social), </a:t>
            </a:r>
            <a:r>
              <a:rPr lang="en-US" sz="2400" dirty="0" smtClean="0">
                <a:solidFill>
                  <a:srgbClr val="99FFCC"/>
                </a:solidFill>
              </a:rPr>
              <a:t>1 Pet. 4:3</a:t>
            </a:r>
            <a:r>
              <a:rPr lang="en-US" sz="2400" dirty="0" smtClean="0"/>
              <a:t>, </a:t>
            </a:r>
            <a:r>
              <a:rPr lang="es-ES" sz="2400" i="1" dirty="0"/>
              <a:t>Baste ya el tiempo pasado para haber hecho lo que agrada a los gentiles, andando en lascivias, concupiscencias, embriagueces, orgías, disipación y abominables idolatrías. </a:t>
            </a:r>
            <a:r>
              <a:rPr lang="en-US" sz="2400" i="1" dirty="0"/>
              <a:t>	</a:t>
            </a:r>
            <a:r>
              <a:rPr lang="en-US" sz="2400" dirty="0" smtClean="0"/>
              <a:t>	La </a:t>
            </a:r>
            <a:r>
              <a:rPr lang="en-US" sz="2400" dirty="0" err="1" smtClean="0"/>
              <a:t>borrachera</a:t>
            </a:r>
            <a:r>
              <a:rPr lang="en-US" sz="2400" dirty="0" smtClean="0"/>
              <a:t> </a:t>
            </a:r>
            <a:r>
              <a:rPr lang="en-US" sz="2400" dirty="0" err="1" smtClean="0"/>
              <a:t>condenada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Gál. 5:21</a:t>
            </a:r>
            <a:r>
              <a:rPr lang="en-US" sz="2400" dirty="0" smtClean="0"/>
              <a:t>, …</a:t>
            </a:r>
            <a:r>
              <a:rPr lang="es-ES" sz="2400" dirty="0"/>
              <a:t> </a:t>
            </a:r>
            <a:r>
              <a:rPr lang="es-ES" sz="2400" i="1" dirty="0"/>
              <a:t>envidias, </a:t>
            </a:r>
            <a:r>
              <a:rPr lang="es-ES" sz="2400" i="1" dirty="0" err="1" smtClean="0"/>
              <a:t>homici</a:t>
            </a:r>
            <a:r>
              <a:rPr lang="es-ES" sz="2400" i="1" dirty="0" smtClean="0"/>
              <a:t>-dios</a:t>
            </a:r>
            <a:r>
              <a:rPr lang="es-ES" sz="2400" i="1" dirty="0"/>
              <a:t>, borracheras, orgías, y cosas semejantes a éstas; acerca de las cuales os </a:t>
            </a:r>
            <a:r>
              <a:rPr lang="es-ES" sz="2400" i="1" dirty="0" smtClean="0"/>
              <a:t>amonesto …..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0678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86409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s-ES" sz="2400" i="1" dirty="0"/>
              <a:t>como ya os lo he dicho antes, que los que practican tales cosas no heredarán el reino de Dios</a:t>
            </a:r>
            <a:r>
              <a:rPr lang="es-ES" sz="2400" i="1" dirty="0" smtClean="0"/>
              <a:t>.</a:t>
            </a:r>
            <a:endParaRPr lang="es-ES" sz="2400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928992" cy="410445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Hemos</a:t>
            </a:r>
            <a:r>
              <a:rPr lang="en-US" sz="2400" dirty="0" smtClean="0"/>
              <a:t> de </a:t>
            </a:r>
            <a:r>
              <a:rPr lang="en-US" sz="2400" dirty="0" err="1" smtClean="0"/>
              <a:t>usar</a:t>
            </a:r>
            <a:r>
              <a:rPr lang="en-US" sz="2400" dirty="0" smtClean="0"/>
              <a:t> </a:t>
            </a:r>
            <a:r>
              <a:rPr lang="en-US" sz="2400" dirty="0" err="1" smtClean="0"/>
              <a:t>correctamente</a:t>
            </a:r>
            <a:r>
              <a:rPr lang="en-US" sz="2400" dirty="0" smtClean="0"/>
              <a:t> las </a:t>
            </a:r>
            <a:r>
              <a:rPr lang="en-US" sz="2400" dirty="0" err="1" smtClean="0"/>
              <a:t>bendiciones</a:t>
            </a:r>
            <a:r>
              <a:rPr lang="en-US" sz="2400" dirty="0" smtClean="0"/>
              <a:t> de Dios para </a:t>
            </a:r>
            <a:r>
              <a:rPr lang="en-US" sz="2400" dirty="0" err="1" smtClean="0"/>
              <a:t>darle</a:t>
            </a:r>
            <a:r>
              <a:rPr lang="en-US" sz="2400" dirty="0" smtClean="0"/>
              <a:t> </a:t>
            </a:r>
            <a:r>
              <a:rPr lang="en-US" sz="2400" dirty="0" err="1" smtClean="0"/>
              <a:t>honra</a:t>
            </a:r>
            <a:r>
              <a:rPr lang="en-US" sz="2400" dirty="0" smtClean="0"/>
              <a:t> a </a:t>
            </a:r>
            <a:r>
              <a:rPr lang="en-US" sz="2400" dirty="0" err="1" smtClean="0"/>
              <a:t>Él</a:t>
            </a:r>
            <a:r>
              <a:rPr lang="en-US" sz="2400" dirty="0" smtClean="0"/>
              <a:t> y para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buenos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administradores</a:t>
            </a:r>
            <a:r>
              <a:rPr lang="en-US" sz="2400" dirty="0" smtClean="0"/>
              <a:t> de </a:t>
            </a:r>
            <a:r>
              <a:rPr lang="en-US" sz="2400" dirty="0" err="1" smtClean="0"/>
              <a:t>ellas</a:t>
            </a:r>
            <a:r>
              <a:rPr lang="en-US" sz="2400" dirty="0" smtClean="0"/>
              <a:t>,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lugar</a:t>
            </a:r>
            <a:r>
              <a:rPr lang="en-US" sz="2400" dirty="0" smtClean="0"/>
              <a:t> de </a:t>
            </a:r>
            <a:r>
              <a:rPr lang="en-US" sz="2400" dirty="0" err="1" smtClean="0"/>
              <a:t>usarlas</a:t>
            </a:r>
            <a:r>
              <a:rPr lang="en-US" sz="2400" dirty="0" smtClean="0"/>
              <a:t> de </a:t>
            </a:r>
            <a:r>
              <a:rPr lang="en-US" sz="2400" dirty="0" err="1" smtClean="0"/>
              <a:t>manera</a:t>
            </a:r>
            <a:r>
              <a:rPr lang="en-US" sz="2400" dirty="0" smtClean="0"/>
              <a:t> que se </a:t>
            </a:r>
            <a:r>
              <a:rPr lang="en-US" sz="2400" dirty="0" err="1" smtClean="0"/>
              <a:t>dishonre</a:t>
            </a:r>
            <a:r>
              <a:rPr lang="en-US" sz="2400" dirty="0" smtClean="0"/>
              <a:t>.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s-ES_tradnl" sz="2400" dirty="0">
                <a:solidFill>
                  <a:srgbClr val="99FFCC"/>
                </a:solidFill>
              </a:rPr>
              <a:t>	</a:t>
            </a:r>
            <a:r>
              <a:rPr lang="es-ES_tradnl" sz="2400" dirty="0" err="1" smtClean="0">
                <a:solidFill>
                  <a:srgbClr val="99FFCC"/>
                </a:solidFill>
              </a:rPr>
              <a:t>Matt</a:t>
            </a:r>
            <a:r>
              <a:rPr lang="es-ES_tradnl" sz="2400" dirty="0">
                <a:solidFill>
                  <a:srgbClr val="99FFCC"/>
                </a:solidFill>
              </a:rPr>
              <a:t>. 6:9</a:t>
            </a:r>
            <a:r>
              <a:rPr lang="es-ES_tradnl" sz="2400" dirty="0"/>
              <a:t>, </a:t>
            </a:r>
            <a:r>
              <a:rPr lang="es-ES" sz="2400" i="1" dirty="0"/>
              <a:t>Padre nuestro que estás en los cielos, </a:t>
            </a:r>
            <a:r>
              <a:rPr lang="es-ES" sz="2400" i="1" dirty="0" smtClean="0"/>
              <a:t>santifica-do </a:t>
            </a:r>
            <a:r>
              <a:rPr lang="es-ES" sz="2400" i="1" dirty="0"/>
              <a:t>sea tu nombre</a:t>
            </a:r>
            <a:r>
              <a:rPr lang="es-ES" sz="2400" i="1" dirty="0" smtClean="0"/>
              <a:t>. ….</a:t>
            </a:r>
          </a:p>
          <a:p>
            <a:pPr>
              <a:lnSpc>
                <a:spcPts val="3000"/>
              </a:lnSpc>
            </a:pPr>
            <a:r>
              <a:rPr lang="es-ES" sz="2400" i="1" dirty="0"/>
              <a:t>	</a:t>
            </a:r>
            <a:r>
              <a:rPr lang="es-ES" sz="2400" i="1" dirty="0" smtClean="0"/>
              <a:t>	</a:t>
            </a:r>
            <a:r>
              <a:rPr lang="es-ES" sz="2400" dirty="0" smtClean="0"/>
              <a:t>Es decir, el nombre de Dios sea santificado (apartado) en </a:t>
            </a:r>
            <a:r>
              <a:rPr lang="es-ES" sz="2400" u="sng" dirty="0" smtClean="0"/>
              <a:t>el corazón mío</a:t>
            </a:r>
            <a:r>
              <a:rPr lang="es-ES" sz="2400" dirty="0" smtClean="0"/>
              <a:t>, en la vida mía.</a:t>
            </a:r>
            <a:endParaRPr lang="es-ES" sz="2400" dirty="0"/>
          </a:p>
          <a:p>
            <a:pPr algn="ctr">
              <a:lnSpc>
                <a:spcPts val="3000"/>
              </a:lnSpc>
            </a:pPr>
            <a:endParaRPr lang="en-US" sz="2400" i="1" dirty="0" smtClean="0"/>
          </a:p>
          <a:p>
            <a:pPr algn="ctr">
              <a:lnSpc>
                <a:spcPts val="3000"/>
              </a:lnSpc>
            </a:pPr>
            <a:r>
              <a:rPr lang="en-US" sz="3200" i="1" dirty="0" smtClean="0">
                <a:solidFill>
                  <a:srgbClr val="FFFF00"/>
                </a:solidFill>
              </a:rPr>
              <a:t>	</a:t>
            </a:r>
            <a:r>
              <a:rPr lang="en-US" sz="3200" i="1" dirty="0" err="1" smtClean="0">
                <a:solidFill>
                  <a:srgbClr val="FFFF00"/>
                </a:solidFill>
              </a:rPr>
              <a:t>Aprendamos</a:t>
            </a:r>
            <a:r>
              <a:rPr lang="en-US" sz="3200" i="1" dirty="0" smtClean="0">
                <a:solidFill>
                  <a:srgbClr val="FFFF00"/>
                </a:solidFill>
              </a:rPr>
              <a:t> de </a:t>
            </a:r>
            <a:r>
              <a:rPr lang="en-US" sz="3200" i="1" dirty="0" err="1" smtClean="0">
                <a:solidFill>
                  <a:srgbClr val="FFFF00"/>
                </a:solidFill>
              </a:rPr>
              <a:t>estas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</a:rPr>
              <a:t>lecciones</a:t>
            </a:r>
            <a:r>
              <a:rPr lang="en-US" sz="3200" i="1" dirty="0" smtClean="0">
                <a:solidFill>
                  <a:srgbClr val="FFFF00"/>
                </a:solidFill>
              </a:rPr>
              <a:t> de “</a:t>
            </a:r>
            <a:r>
              <a:rPr lang="en-US" sz="3200" i="1" dirty="0" err="1" smtClean="0">
                <a:solidFill>
                  <a:srgbClr val="FFFF00"/>
                </a:solidFill>
              </a:rPr>
              <a:t>después</a:t>
            </a:r>
            <a:r>
              <a:rPr lang="en-US" sz="3200" i="1" dirty="0" smtClean="0">
                <a:solidFill>
                  <a:srgbClr val="FFFF00"/>
                </a:solidFill>
              </a:rPr>
              <a:t> del </a:t>
            </a:r>
            <a:r>
              <a:rPr lang="en-US" sz="3200" i="1" dirty="0" err="1" smtClean="0">
                <a:solidFill>
                  <a:srgbClr val="FFFF00"/>
                </a:solidFill>
              </a:rPr>
              <a:t>diluvio</a:t>
            </a:r>
            <a:r>
              <a:rPr lang="en-US" sz="3200" i="1" dirty="0" smtClean="0">
                <a:solidFill>
                  <a:srgbClr val="FFFF00"/>
                </a:solidFill>
              </a:rPr>
              <a:t>”</a:t>
            </a:r>
            <a:endParaRPr lang="en-US" sz="3200" i="1" dirty="0">
              <a:solidFill>
                <a:srgbClr val="FFFF00"/>
              </a:solidFill>
            </a:endParaRPr>
          </a:p>
          <a:p>
            <a:pPr>
              <a:lnSpc>
                <a:spcPts val="3000"/>
              </a:lnSpc>
            </a:pPr>
            <a:endParaRPr lang="en-US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77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496944" cy="936104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rgbClr val="FFFF00"/>
                </a:solidFill>
              </a:rPr>
              <a:t>DESPUES DEL DILUVIO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712"/>
            <a:ext cx="8928992" cy="5688632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Nuestros</a:t>
            </a:r>
            <a:r>
              <a:rPr lang="en-US" sz="2400" dirty="0" smtClean="0"/>
              <a:t> </a:t>
            </a:r>
            <a:r>
              <a:rPr lang="en-US" sz="2400" dirty="0" err="1" smtClean="0"/>
              <a:t>niños</a:t>
            </a:r>
            <a:r>
              <a:rPr lang="en-US" sz="2400" dirty="0" smtClean="0"/>
              <a:t> </a:t>
            </a:r>
            <a:r>
              <a:rPr lang="en-US" sz="2400" dirty="0" err="1" smtClean="0"/>
              <a:t>crecen</a:t>
            </a:r>
            <a:r>
              <a:rPr lang="en-US" sz="2400" dirty="0" smtClean="0"/>
              <a:t>, </a:t>
            </a:r>
            <a:r>
              <a:rPr lang="en-US" sz="2400" dirty="0" err="1" smtClean="0"/>
              <a:t>aprendiendo</a:t>
            </a:r>
            <a:r>
              <a:rPr lang="en-US" sz="2400" dirty="0" smtClean="0"/>
              <a:t> </a:t>
            </a:r>
            <a:r>
              <a:rPr lang="en-US" sz="2400" dirty="0" err="1" smtClean="0"/>
              <a:t>acerca</a:t>
            </a:r>
            <a:r>
              <a:rPr lang="en-US" sz="2400" dirty="0" smtClean="0"/>
              <a:t> de </a:t>
            </a:r>
            <a:r>
              <a:rPr lang="en-US" sz="2400" dirty="0" err="1" smtClean="0"/>
              <a:t>Noé</a:t>
            </a:r>
            <a:r>
              <a:rPr lang="en-US" sz="2400" dirty="0" smtClean="0"/>
              <a:t> y el </a:t>
            </a:r>
            <a:r>
              <a:rPr lang="en-US" sz="2400" dirty="0" err="1" smtClean="0"/>
              <a:t>arca</a:t>
            </a:r>
            <a:r>
              <a:rPr lang="en-US" sz="2400" dirty="0" smtClean="0"/>
              <a:t> (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caja</a:t>
            </a:r>
            <a:r>
              <a:rPr lang="en-US" sz="2400" dirty="0" smtClean="0"/>
              <a:t> </a:t>
            </a:r>
            <a:r>
              <a:rPr lang="en-US" sz="2400" dirty="0" err="1" smtClean="0"/>
              <a:t>grande</a:t>
            </a:r>
            <a:r>
              <a:rPr lang="en-US" sz="2400" dirty="0" smtClean="0"/>
              <a:t>, no un </a:t>
            </a:r>
            <a:r>
              <a:rPr lang="en-US" sz="2400" u="sng" dirty="0" err="1" smtClean="0"/>
              <a:t>barco</a:t>
            </a:r>
            <a:r>
              <a:rPr lang="en-US" sz="2400" dirty="0" smtClean="0"/>
              <a:t>).</a:t>
            </a:r>
          </a:p>
          <a:p>
            <a:pPr>
              <a:lnSpc>
                <a:spcPts val="2700"/>
              </a:lnSpc>
            </a:pPr>
            <a:r>
              <a:rPr lang="en-US" sz="2400" dirty="0" smtClean="0"/>
              <a:t>	Como </a:t>
            </a:r>
            <a:r>
              <a:rPr lang="en-US" sz="2400" dirty="0" err="1" smtClean="0"/>
              <a:t>adultos</a:t>
            </a:r>
            <a:r>
              <a:rPr lang="en-US" sz="2400" dirty="0" smtClean="0"/>
              <a:t> </a:t>
            </a:r>
            <a:r>
              <a:rPr lang="en-US" sz="2400" dirty="0" err="1" smtClean="0"/>
              <a:t>estudiamos</a:t>
            </a:r>
            <a:r>
              <a:rPr lang="en-US" sz="2400" dirty="0" smtClean="0"/>
              <a:t> el </a:t>
            </a:r>
            <a:r>
              <a:rPr lang="en-US" sz="2400" dirty="0" err="1" smtClean="0"/>
              <a:t>registro</a:t>
            </a:r>
            <a:r>
              <a:rPr lang="en-US" sz="2400" dirty="0" smtClean="0"/>
              <a:t> y </a:t>
            </a:r>
            <a:r>
              <a:rPr lang="en-US" sz="2400" dirty="0" err="1" smtClean="0"/>
              <a:t>procuramos</a:t>
            </a:r>
            <a:r>
              <a:rPr lang="en-US" sz="2400" dirty="0" smtClean="0"/>
              <a:t> a-</a:t>
            </a:r>
            <a:r>
              <a:rPr lang="en-US" sz="2400" dirty="0" err="1" smtClean="0"/>
              <a:t>prender</a:t>
            </a:r>
            <a:r>
              <a:rPr lang="en-US" sz="2400" dirty="0" smtClean="0"/>
              <a:t> las </a:t>
            </a:r>
            <a:r>
              <a:rPr lang="en-US" sz="2400" dirty="0" err="1" smtClean="0"/>
              <a:t>lecciones</a:t>
            </a:r>
            <a:r>
              <a:rPr lang="en-US" sz="2400" dirty="0" smtClean="0"/>
              <a:t> que </a:t>
            </a:r>
            <a:r>
              <a:rPr lang="en-US" sz="2400" dirty="0" err="1" smtClean="0"/>
              <a:t>él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</a:t>
            </a:r>
            <a:r>
              <a:rPr lang="en-US" sz="2400" dirty="0" smtClean="0"/>
              <a:t>—de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su-cedió</a:t>
            </a:r>
            <a:r>
              <a:rPr lang="en-US" sz="2400" dirty="0" smtClean="0"/>
              <a:t>, </a:t>
            </a:r>
            <a:r>
              <a:rPr lang="en-US" sz="2400" dirty="0" err="1" smtClean="0"/>
              <a:t>cómo</a:t>
            </a:r>
            <a:r>
              <a:rPr lang="en-US" sz="2400" dirty="0" smtClean="0"/>
              <a:t> se </a:t>
            </a:r>
            <a:r>
              <a:rPr lang="en-US" sz="2400" dirty="0" err="1" smtClean="0"/>
              <a:t>salvó</a:t>
            </a:r>
            <a:r>
              <a:rPr lang="en-US" sz="2400" dirty="0" smtClean="0"/>
              <a:t> </a:t>
            </a:r>
            <a:r>
              <a:rPr lang="en-US" sz="2400" dirty="0" err="1" smtClean="0"/>
              <a:t>Noé</a:t>
            </a:r>
            <a:r>
              <a:rPr lang="en-US" sz="2400" dirty="0" smtClean="0"/>
              <a:t>,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ejemplo</a:t>
            </a:r>
            <a:r>
              <a:rPr lang="en-US" sz="2400" dirty="0" smtClean="0"/>
              <a:t> de </a:t>
            </a:r>
            <a:r>
              <a:rPr lang="en-US" sz="2400" dirty="0" err="1" smtClean="0"/>
              <a:t>obediencia</a:t>
            </a:r>
            <a:r>
              <a:rPr lang="en-US" sz="2400" dirty="0" smtClean="0"/>
              <a:t>, de la </a:t>
            </a:r>
            <a:r>
              <a:rPr lang="en-US" sz="2400" dirty="0" err="1" smtClean="0"/>
              <a:t>conexión</a:t>
            </a:r>
            <a:r>
              <a:rPr lang="en-US" sz="2400" dirty="0" smtClean="0"/>
              <a:t> con el </a:t>
            </a:r>
            <a:r>
              <a:rPr lang="en-US" sz="2400" dirty="0" err="1" smtClean="0"/>
              <a:t>bautismo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99FFCC"/>
                </a:solidFill>
              </a:rPr>
              <a:t>1 Ped. 3:21</a:t>
            </a:r>
            <a:r>
              <a:rPr lang="en-US" sz="2400" dirty="0" smtClean="0"/>
              <a:t>), etc.</a:t>
            </a:r>
          </a:p>
          <a:p>
            <a:pPr>
              <a:lnSpc>
                <a:spcPts val="2700"/>
              </a:lnSpc>
            </a:pPr>
            <a:r>
              <a:rPr lang="en-US" sz="2400" dirty="0"/>
              <a:t>	</a:t>
            </a:r>
            <a:r>
              <a:rPr lang="en-US" sz="2400" dirty="0" smtClean="0"/>
              <a:t>Pero hay </a:t>
            </a:r>
            <a:r>
              <a:rPr lang="en-US" sz="2400" dirty="0" err="1" smtClean="0"/>
              <a:t>algunas</a:t>
            </a:r>
            <a:r>
              <a:rPr lang="en-US" sz="2400" dirty="0" smtClean="0"/>
              <a:t> </a:t>
            </a:r>
            <a:r>
              <a:rPr lang="en-US" sz="2400" dirty="0" err="1" smtClean="0"/>
              <a:t>lecciones</a:t>
            </a:r>
            <a:r>
              <a:rPr lang="en-US" sz="2400" dirty="0" smtClean="0"/>
              <a:t> </a:t>
            </a:r>
            <a:r>
              <a:rPr lang="en-US" sz="2400" dirty="0" err="1" smtClean="0"/>
              <a:t>importantes</a:t>
            </a:r>
            <a:r>
              <a:rPr lang="en-US" sz="2400" dirty="0" smtClean="0"/>
              <a:t> para 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concerniente</a:t>
            </a:r>
            <a:r>
              <a:rPr lang="en-US" sz="2400" dirty="0" smtClean="0"/>
              <a:t> a lo que </a:t>
            </a:r>
            <a:r>
              <a:rPr lang="en-US" sz="2400" dirty="0" err="1" smtClean="0"/>
              <a:t>sucedió</a:t>
            </a:r>
            <a:r>
              <a:rPr lang="en-US" sz="2400" dirty="0" smtClean="0"/>
              <a:t> </a:t>
            </a:r>
            <a:r>
              <a:rPr lang="en-US" sz="2400" i="1" u="sng" dirty="0" err="1" smtClean="0"/>
              <a:t>después</a:t>
            </a:r>
            <a:r>
              <a:rPr lang="en-US" sz="2400" dirty="0" smtClean="0"/>
              <a:t> del </a:t>
            </a:r>
            <a:r>
              <a:rPr lang="en-US" sz="2400" dirty="0" err="1" smtClean="0"/>
              <a:t>diluvio</a:t>
            </a:r>
            <a:r>
              <a:rPr lang="en-US" sz="2400" dirty="0" smtClean="0"/>
              <a:t>. Nota-</a:t>
            </a:r>
            <a:r>
              <a:rPr lang="en-US" sz="2400" dirty="0" err="1" smtClean="0"/>
              <a:t>remos</a:t>
            </a:r>
            <a:r>
              <a:rPr lang="en-US" sz="2400" dirty="0" smtClean="0"/>
              <a:t> </a:t>
            </a:r>
            <a:r>
              <a:rPr lang="en-US" sz="2400" dirty="0" err="1" smtClean="0"/>
              <a:t>algunas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presentación</a:t>
            </a:r>
            <a:r>
              <a:rPr lang="en-US" sz="2400" dirty="0" smtClean="0"/>
              <a:t>.</a:t>
            </a:r>
          </a:p>
          <a:p>
            <a:pPr algn="ctr">
              <a:lnSpc>
                <a:spcPts val="2700"/>
              </a:lnSpc>
            </a:pPr>
            <a:r>
              <a:rPr lang="en-US" sz="2400" dirty="0" err="1" smtClean="0">
                <a:solidFill>
                  <a:srgbClr val="FFC000"/>
                </a:solidFill>
              </a:rPr>
              <a:t>Vamos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leyendo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juntamente</a:t>
            </a:r>
            <a:r>
              <a:rPr lang="en-US" sz="2400" dirty="0" smtClean="0">
                <a:solidFill>
                  <a:srgbClr val="FFC000"/>
                </a:solidFill>
              </a:rPr>
              <a:t>.</a:t>
            </a:r>
          </a:p>
          <a:p>
            <a:pPr>
              <a:lnSpc>
                <a:spcPts val="27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I. NOÉ SALIÓ DEL ARCA</a:t>
            </a:r>
          </a:p>
          <a:p>
            <a:pPr>
              <a:lnSpc>
                <a:spcPts val="27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Esto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parece</a:t>
            </a:r>
            <a:r>
              <a:rPr lang="en-US" sz="2400" dirty="0" smtClean="0"/>
              <a:t> </a:t>
            </a:r>
            <a:r>
              <a:rPr lang="en-US" sz="2400" dirty="0" err="1" smtClean="0"/>
              <a:t>obvio</a:t>
            </a:r>
            <a:r>
              <a:rPr lang="en-US" sz="2400" dirty="0" smtClean="0"/>
              <a:t>;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supuesto</a:t>
            </a:r>
            <a:r>
              <a:rPr lang="en-US" sz="2400" dirty="0" smtClean="0"/>
              <a:t> </a:t>
            </a:r>
            <a:r>
              <a:rPr lang="en-US" sz="2400" dirty="0" err="1" smtClean="0"/>
              <a:t>Noé</a:t>
            </a:r>
            <a:r>
              <a:rPr lang="en-US" sz="2400" dirty="0" smtClean="0"/>
              <a:t> </a:t>
            </a:r>
            <a:r>
              <a:rPr lang="en-US" sz="2400" dirty="0" err="1" smtClean="0"/>
              <a:t>salió</a:t>
            </a:r>
            <a:r>
              <a:rPr lang="en-US" sz="2400" dirty="0" smtClean="0"/>
              <a:t> del </a:t>
            </a:r>
            <a:r>
              <a:rPr lang="en-US" sz="2400" dirty="0" err="1" smtClean="0"/>
              <a:t>arca</a:t>
            </a:r>
            <a:r>
              <a:rPr lang="en-US" sz="2400" dirty="0" smtClean="0"/>
              <a:t>,</a:t>
            </a:r>
          </a:p>
          <a:p>
            <a:pPr>
              <a:lnSpc>
                <a:spcPts val="2700"/>
              </a:lnSpc>
            </a:pPr>
            <a:r>
              <a:rPr lang="en-US" sz="2400" dirty="0" smtClean="0">
                <a:solidFill>
                  <a:srgbClr val="99FFCC"/>
                </a:solidFill>
              </a:rPr>
              <a:t>Gén. 8:18,19 </a:t>
            </a:r>
            <a:r>
              <a:rPr lang="en-US" sz="2400" dirty="0" smtClean="0"/>
              <a:t>….</a:t>
            </a:r>
          </a:p>
          <a:p>
            <a:pPr>
              <a:lnSpc>
                <a:spcPts val="2700"/>
              </a:lnSpc>
            </a:pPr>
            <a:r>
              <a:rPr lang="en-US" sz="2400" dirty="0" smtClean="0"/>
              <a:t>	</a:t>
            </a:r>
            <a:r>
              <a:rPr lang="es-ES" sz="2400" i="1" dirty="0"/>
              <a:t>Entonces salió Noé, y sus hijos, su mujer, y las mujeres de sus hijos con él. </a:t>
            </a:r>
            <a:r>
              <a:rPr lang="es-ES" sz="2400" i="1" dirty="0" smtClean="0"/>
              <a:t> 19  </a:t>
            </a:r>
            <a:r>
              <a:rPr lang="es-ES" sz="2400" i="1" dirty="0"/>
              <a:t>Todos los animales, y todo reptil y toda ave, todo lo que se mueve sobre la </a:t>
            </a:r>
            <a:r>
              <a:rPr lang="es-ES" sz="2400" i="1" dirty="0" smtClean="0"/>
              <a:t>tierra</a:t>
            </a:r>
            <a:r>
              <a:rPr lang="es-ES" sz="2400" dirty="0" smtClean="0"/>
              <a:t> …..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132856"/>
            <a:ext cx="8496944" cy="4320480"/>
          </a:xfrm>
        </p:spPr>
        <p:txBody>
          <a:bodyPr/>
          <a:lstStyle/>
          <a:p>
            <a:pPr>
              <a:lnSpc>
                <a:spcPts val="3000"/>
              </a:lnSpc>
            </a:pPr>
            <a:endParaRPr lang="es-ES_tradnl" sz="800" dirty="0" smtClean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endParaRPr lang="es-ES_tradnl" sz="800" dirty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endParaRPr lang="es-ES_tradnl" sz="800" dirty="0" smtClean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endParaRPr lang="es-ES_tradnl" sz="800" dirty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endParaRPr lang="es-ES_tradnl" sz="800" dirty="0" smtClean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endParaRPr lang="es-ES_tradnl" sz="800" dirty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endParaRPr lang="es-ES_tradnl" sz="800" dirty="0" smtClean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endParaRPr lang="es-ES_tradnl" sz="800" dirty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endParaRPr lang="es-ES_tradnl" sz="800" dirty="0" smtClean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endParaRPr lang="es-ES_tradnl" sz="800" dirty="0">
              <a:latin typeface="Book Antiqua" panose="02040602050305030304" pitchFamily="18" charset="0"/>
            </a:endParaRPr>
          </a:p>
          <a:p>
            <a:pPr>
              <a:lnSpc>
                <a:spcPts val="3000"/>
              </a:lnSpc>
            </a:pPr>
            <a:r>
              <a:rPr lang="es-ES_tradnl" sz="600" dirty="0" err="1" smtClean="0"/>
              <a:t>Adapted</a:t>
            </a:r>
            <a:r>
              <a:rPr lang="es-ES_tradnl" sz="600" dirty="0" smtClean="0"/>
              <a:t> </a:t>
            </a:r>
            <a:r>
              <a:rPr lang="es-ES_tradnl" sz="600" dirty="0" err="1" smtClean="0"/>
              <a:t>from</a:t>
            </a:r>
            <a:r>
              <a:rPr lang="es-ES_tradnl" sz="600" dirty="0" smtClean="0"/>
              <a:t> Andy </a:t>
            </a:r>
            <a:r>
              <a:rPr lang="es-ES_tradnl" sz="600" dirty="0" err="1" smtClean="0"/>
              <a:t>Sochor</a:t>
            </a:r>
            <a:endParaRPr lang="es-ES_tradnl" sz="600" dirty="0"/>
          </a:p>
        </p:txBody>
      </p:sp>
      <p:sp>
        <p:nvSpPr>
          <p:cNvPr id="2" name="Left Arrow 1"/>
          <p:cNvSpPr/>
          <p:nvPr/>
        </p:nvSpPr>
        <p:spPr bwMode="auto">
          <a:xfrm>
            <a:off x="8244408" y="6093296"/>
            <a:ext cx="288032" cy="14401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0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2304256"/>
          </a:xfrm>
        </p:spPr>
        <p:txBody>
          <a:bodyPr/>
          <a:lstStyle/>
          <a:p>
            <a:pPr>
              <a:lnSpc>
                <a:spcPts val="3000"/>
              </a:lnSpc>
            </a:pPr>
            <a:endParaRPr lang="en-US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492896"/>
            <a:ext cx="8928992" cy="4248472"/>
          </a:xfrm>
        </p:spPr>
        <p:txBody>
          <a:bodyPr/>
          <a:lstStyle/>
          <a:p>
            <a:pPr>
              <a:lnSpc>
                <a:spcPts val="3000"/>
              </a:lnSpc>
            </a:pPr>
            <a:endParaRPr lang="en-US" sz="2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17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936104"/>
          </a:xfrm>
        </p:spPr>
        <p:txBody>
          <a:bodyPr/>
          <a:lstStyle/>
          <a:p>
            <a:r>
              <a:rPr lang="es-ES" sz="2400" i="1" dirty="0" smtClean="0"/>
              <a:t>según </a:t>
            </a:r>
            <a:r>
              <a:rPr lang="es-ES" sz="2400" i="1" dirty="0"/>
              <a:t>sus especies, salieron del arca</a:t>
            </a:r>
            <a:r>
              <a:rPr lang="es-ES" sz="2400" i="1" dirty="0" smtClean="0"/>
              <a:t>.   </a:t>
            </a:r>
            <a:r>
              <a:rPr lang="es-ES" sz="2400" dirty="0" smtClean="0"/>
              <a:t>¡El arca </a:t>
            </a:r>
            <a:r>
              <a:rPr lang="es-ES" sz="2400" dirty="0" err="1" smtClean="0"/>
              <a:t>vacia</a:t>
            </a:r>
            <a:r>
              <a:rPr lang="es-ES" sz="2400" dirty="0" smtClean="0"/>
              <a:t>!</a:t>
            </a:r>
            <a:r>
              <a:rPr lang="en-US" sz="2400" dirty="0" smtClean="0"/>
              <a:t>  Pero lo que </a:t>
            </a:r>
            <a:r>
              <a:rPr lang="en-US" sz="2400" dirty="0" err="1" smtClean="0"/>
              <a:t>es</a:t>
            </a:r>
            <a:r>
              <a:rPr lang="en-US" sz="2400" dirty="0" smtClean="0"/>
              <a:t> notable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cuándo</a:t>
            </a:r>
            <a:r>
              <a:rPr lang="en-US" sz="2400" dirty="0" smtClean="0"/>
              <a:t> </a:t>
            </a:r>
            <a:r>
              <a:rPr lang="en-US" sz="2400" dirty="0" err="1" smtClean="0"/>
              <a:t>salieran</a:t>
            </a:r>
            <a:r>
              <a:rPr lang="en-US" sz="2400" dirty="0" smtClean="0"/>
              <a:t>. 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928992" cy="54006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Varias</a:t>
            </a:r>
            <a:r>
              <a:rPr lang="en-US" sz="2400" dirty="0" smtClean="0"/>
              <a:t> </a:t>
            </a:r>
            <a:r>
              <a:rPr lang="en-US" sz="2400" dirty="0" err="1" smtClean="0"/>
              <a:t>cosas</a:t>
            </a:r>
            <a:r>
              <a:rPr lang="en-US" sz="2400" dirty="0" smtClean="0"/>
              <a:t> </a:t>
            </a:r>
            <a:r>
              <a:rPr lang="en-US" sz="2400" dirty="0" err="1" smtClean="0"/>
              <a:t>tuvieron</a:t>
            </a:r>
            <a:r>
              <a:rPr lang="en-US" sz="2400" dirty="0" smtClean="0"/>
              <a:t> que </a:t>
            </a:r>
            <a:r>
              <a:rPr lang="en-US" sz="2400" dirty="0" err="1" smtClean="0"/>
              <a:t>acontecer</a:t>
            </a:r>
            <a:r>
              <a:rPr lang="en-US" sz="2400" dirty="0" smtClean="0"/>
              <a:t> antes de que </a:t>
            </a:r>
            <a:r>
              <a:rPr lang="en-US" sz="2400" dirty="0" err="1" smtClean="0"/>
              <a:t>fuera</a:t>
            </a:r>
            <a:r>
              <a:rPr lang="en-US" sz="2400" dirty="0" smtClean="0"/>
              <a:t> </a:t>
            </a:r>
            <a:r>
              <a:rPr lang="en-US" sz="2400" dirty="0" err="1" smtClean="0"/>
              <a:t>posible</a:t>
            </a:r>
            <a:r>
              <a:rPr lang="en-US" sz="2400" dirty="0" smtClean="0"/>
              <a:t> que </a:t>
            </a:r>
            <a:r>
              <a:rPr lang="en-US" sz="2400" dirty="0" err="1" smtClean="0"/>
              <a:t>Noé</a:t>
            </a:r>
            <a:r>
              <a:rPr lang="en-US" sz="2400" dirty="0" smtClean="0"/>
              <a:t> </a:t>
            </a:r>
            <a:r>
              <a:rPr lang="en-US" sz="2400" dirty="0" err="1" smtClean="0"/>
              <a:t>saliera</a:t>
            </a:r>
            <a:r>
              <a:rPr lang="en-US" sz="2400" dirty="0" smtClean="0"/>
              <a:t> del </a:t>
            </a:r>
            <a:r>
              <a:rPr lang="en-US" sz="2400" dirty="0" err="1" smtClean="0"/>
              <a:t>arca</a:t>
            </a:r>
            <a:r>
              <a:rPr lang="en-US" sz="2400" dirty="0" smtClean="0"/>
              <a:t>: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1. La </a:t>
            </a:r>
            <a:r>
              <a:rPr lang="en-US" sz="2400" dirty="0" err="1" smtClean="0"/>
              <a:t>lluvia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detenida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Gén. 8:2</a:t>
            </a:r>
            <a:r>
              <a:rPr lang="en-US" sz="2400" dirty="0" smtClean="0"/>
              <a:t>, …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 </a:t>
            </a:r>
            <a:r>
              <a:rPr lang="es-ES" sz="2400" i="1" dirty="0"/>
              <a:t>Y se cerraron las fuentes del abismo y las cataratas de los cielos; y la lluvia de los cielos fue detenida. 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2. Se </a:t>
            </a:r>
            <a:r>
              <a:rPr lang="en-US" sz="2400" dirty="0" err="1" smtClean="0"/>
              <a:t>retiraron</a:t>
            </a:r>
            <a:r>
              <a:rPr lang="en-US" sz="2400" dirty="0" smtClean="0"/>
              <a:t> las </a:t>
            </a:r>
            <a:r>
              <a:rPr lang="en-US" sz="2400" dirty="0" err="1" smtClean="0"/>
              <a:t>aguas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8:3</a:t>
            </a:r>
            <a:r>
              <a:rPr lang="en-US" sz="2400" dirty="0" smtClean="0"/>
              <a:t>, ….</a:t>
            </a:r>
          </a:p>
          <a:p>
            <a:r>
              <a:rPr lang="en-US" sz="2400" dirty="0" smtClean="0"/>
              <a:t>		</a:t>
            </a:r>
            <a:r>
              <a:rPr lang="es-ES" sz="2400" i="1" dirty="0"/>
              <a:t>Y las aguas decrecían gradualmente de sobre la tierra; y se retiraron las aguas al cabo de ciento cincuenta días. 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3. El </a:t>
            </a:r>
            <a:r>
              <a:rPr lang="en-US" sz="2400" dirty="0" err="1" smtClean="0"/>
              <a:t>arca</a:t>
            </a:r>
            <a:r>
              <a:rPr lang="en-US" sz="2400" dirty="0" smtClean="0"/>
              <a:t> </a:t>
            </a:r>
            <a:r>
              <a:rPr lang="en-US" sz="2400" dirty="0" err="1" smtClean="0"/>
              <a:t>reposó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8:4</a:t>
            </a:r>
            <a:r>
              <a:rPr lang="en-US" sz="2400" dirty="0" smtClean="0"/>
              <a:t>, ….</a:t>
            </a:r>
            <a:endParaRPr lang="en-US" sz="2400" dirty="0"/>
          </a:p>
          <a:p>
            <a:r>
              <a:rPr lang="en-US" sz="2400" dirty="0" smtClean="0"/>
              <a:t>		</a:t>
            </a:r>
            <a:r>
              <a:rPr lang="es-ES" sz="2400" i="1" dirty="0"/>
              <a:t>Y reposó el arca en el mes séptimo, a los diecisiete días del mes, sobre los montes de </a:t>
            </a:r>
            <a:r>
              <a:rPr lang="es-ES" sz="2400" i="1" dirty="0" err="1"/>
              <a:t>Ararat</a:t>
            </a:r>
            <a:r>
              <a:rPr lang="es-ES" sz="2400" i="1" dirty="0"/>
              <a:t>. 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4. </a:t>
            </a:r>
            <a:r>
              <a:rPr lang="en-US" sz="2400" dirty="0" err="1" smtClean="0"/>
              <a:t>Noé</a:t>
            </a:r>
            <a:r>
              <a:rPr lang="en-US" sz="2400" dirty="0" smtClean="0"/>
              <a:t> </a:t>
            </a:r>
            <a:r>
              <a:rPr lang="en-US" sz="2400" dirty="0" err="1" smtClean="0"/>
              <a:t>envi</a:t>
            </a:r>
            <a:r>
              <a:rPr lang="en-US" sz="2400" dirty="0" err="1"/>
              <a:t>ó</a:t>
            </a:r>
            <a:r>
              <a:rPr lang="en-US" sz="2400" dirty="0" smtClean="0"/>
              <a:t> a un </a:t>
            </a:r>
            <a:r>
              <a:rPr lang="en-US" sz="2400" dirty="0" err="1" smtClean="0"/>
              <a:t>cuervo</a:t>
            </a:r>
            <a:r>
              <a:rPr lang="en-US" sz="2400" dirty="0" smtClean="0"/>
              <a:t> a </a:t>
            </a:r>
            <a:r>
              <a:rPr lang="en-US" sz="2400" dirty="0" err="1" smtClean="0"/>
              <a:t>investigar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8:6-12</a:t>
            </a:r>
            <a:r>
              <a:rPr lang="en-US" sz="2400" dirty="0" smtClean="0"/>
              <a:t>, …. </a:t>
            </a:r>
          </a:p>
          <a:p>
            <a:r>
              <a:rPr lang="en-US" sz="2400" i="1" dirty="0">
                <a:latin typeface="+mj-lt"/>
              </a:rPr>
              <a:t>	</a:t>
            </a:r>
            <a:r>
              <a:rPr lang="en-US" sz="2400" i="1" dirty="0" smtClean="0">
                <a:latin typeface="+mj-lt"/>
              </a:rPr>
              <a:t>	A</a:t>
            </a:r>
            <a:r>
              <a:rPr lang="es-ES" sz="2400" i="1" dirty="0" err="1" smtClean="0"/>
              <a:t>brió</a:t>
            </a:r>
            <a:r>
              <a:rPr lang="es-ES" sz="2400" i="1" dirty="0" smtClean="0"/>
              <a:t> </a:t>
            </a:r>
            <a:r>
              <a:rPr lang="es-ES" sz="2400" i="1" dirty="0"/>
              <a:t>Noé la ventana del arca que había </a:t>
            </a:r>
            <a:r>
              <a:rPr lang="es-ES" sz="2400" i="1" dirty="0" smtClean="0"/>
              <a:t>hecho </a:t>
            </a:r>
            <a:r>
              <a:rPr lang="en-US" sz="2400" dirty="0" smtClean="0"/>
              <a:t>…. </a:t>
            </a:r>
            <a:endParaRPr lang="es-ES_tradnl" sz="24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856984" cy="720080"/>
          </a:xfrm>
        </p:spPr>
        <p:txBody>
          <a:bodyPr/>
          <a:lstStyle/>
          <a:p>
            <a:r>
              <a:rPr lang="es-ES" sz="2400" i="1" dirty="0"/>
              <a:t>y envió un cuervo, el cual salió, y estuvo yendo y volviendo hasta que las aguas se secaron sobre la </a:t>
            </a:r>
            <a:r>
              <a:rPr lang="es-ES" sz="2400" i="1" dirty="0" smtClean="0"/>
              <a:t>tierra.</a:t>
            </a:r>
            <a:endParaRPr lang="es-ES_tradnl" sz="2400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928992" cy="4968552"/>
          </a:xfrm>
        </p:spPr>
        <p:txBody>
          <a:bodyPr/>
          <a:lstStyle/>
          <a:p>
            <a:r>
              <a:rPr lang="es-ES" sz="2400" i="1" dirty="0" smtClean="0"/>
              <a:t>	8 Envió </a:t>
            </a:r>
            <a:r>
              <a:rPr lang="es-ES" sz="2400" i="1" dirty="0"/>
              <a:t>también de sí una paloma, para ver si las aguas se habían retirado de sobre la faz de la tierra. </a:t>
            </a:r>
            <a:endParaRPr lang="es-ES" sz="2400" i="1" dirty="0" smtClean="0"/>
          </a:p>
          <a:p>
            <a:r>
              <a:rPr lang="es-ES" sz="2400" i="1" dirty="0" smtClean="0"/>
              <a:t>	9  </a:t>
            </a:r>
            <a:r>
              <a:rPr lang="es-ES" sz="2400" i="1" dirty="0"/>
              <a:t>Y no halló la paloma donde sentar la planta de su pie, y volvió a él al arca, porque las aguas estaban aún sobre la faz de toda la tierra. Entonces él extendió su mano, y </a:t>
            </a:r>
            <a:r>
              <a:rPr lang="es-ES" sz="2400" i="1" dirty="0" smtClean="0"/>
              <a:t>tomándola</a:t>
            </a:r>
            <a:r>
              <a:rPr lang="es-ES" sz="2400" i="1" dirty="0"/>
              <a:t>, la hizo entrar consigo en el arca</a:t>
            </a:r>
            <a:r>
              <a:rPr lang="es-ES" sz="2400" i="1" dirty="0" smtClean="0"/>
              <a:t>.</a:t>
            </a:r>
          </a:p>
          <a:p>
            <a:r>
              <a:rPr lang="es-ES" sz="2400" i="1" dirty="0" smtClean="0"/>
              <a:t>	</a:t>
            </a:r>
            <a:r>
              <a:rPr lang="es-ES" sz="2400" dirty="0" smtClean="0"/>
              <a:t>10</a:t>
            </a:r>
            <a:r>
              <a:rPr lang="es-ES" sz="2400" i="1" dirty="0" smtClean="0"/>
              <a:t>  Esperó </a:t>
            </a:r>
            <a:r>
              <a:rPr lang="es-ES" sz="2400" i="1" dirty="0"/>
              <a:t>aún otros siete días, y volvió a enviar la paloma fuera del arca</a:t>
            </a:r>
            <a:r>
              <a:rPr lang="es-ES" sz="2400" i="1" dirty="0" smtClean="0"/>
              <a:t>.</a:t>
            </a:r>
          </a:p>
          <a:p>
            <a:r>
              <a:rPr lang="es-ES" sz="2400" i="1" dirty="0"/>
              <a:t>	</a:t>
            </a:r>
            <a:r>
              <a:rPr lang="es-ES" sz="2400" i="1" dirty="0" smtClean="0"/>
              <a:t>11  </a:t>
            </a:r>
            <a:r>
              <a:rPr lang="es-ES" sz="2400" i="1" dirty="0"/>
              <a:t>Y la paloma volvió a él a la hora de la tarde; y he aquí que traía una hoja de olivo en el pico; y entendió Noé que las aguas se habían retirado de sobre la </a:t>
            </a:r>
            <a:r>
              <a:rPr lang="es-ES" sz="2400" i="1" dirty="0" smtClean="0"/>
              <a:t>tierra.</a:t>
            </a:r>
          </a:p>
          <a:p>
            <a:r>
              <a:rPr lang="es-ES" sz="2400" i="1" dirty="0"/>
              <a:t>	</a:t>
            </a:r>
            <a:r>
              <a:rPr lang="es-ES" sz="2400" i="1" dirty="0" smtClean="0"/>
              <a:t>12 </a:t>
            </a:r>
            <a:r>
              <a:rPr lang="es-ES" sz="2400" dirty="0" smtClean="0"/>
              <a:t>Y </a:t>
            </a:r>
            <a:r>
              <a:rPr lang="es-ES" sz="2400" dirty="0"/>
              <a:t>esperó aún otros siete días, y envió la paloma, la cual no volvió ya más a él.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03196"/>
            <a:ext cx="8928992" cy="504056"/>
          </a:xfrm>
        </p:spPr>
        <p:txBody>
          <a:bodyPr/>
          <a:lstStyle/>
          <a:p>
            <a:r>
              <a:rPr lang="en-US" sz="2400" dirty="0" smtClean="0"/>
              <a:t>	5. y </a:t>
            </a:r>
            <a:r>
              <a:rPr lang="en-US" sz="2400" dirty="0" err="1" smtClean="0"/>
              <a:t>él</a:t>
            </a:r>
            <a:r>
              <a:rPr lang="en-US" sz="2400" dirty="0" smtClean="0"/>
              <a:t> </a:t>
            </a:r>
            <a:r>
              <a:rPr lang="en-US" sz="2400" dirty="0" err="1" smtClean="0"/>
              <a:t>vió</a:t>
            </a:r>
            <a:r>
              <a:rPr lang="en-US" sz="2400" dirty="0" smtClean="0"/>
              <a:t>  que la </a:t>
            </a:r>
            <a:r>
              <a:rPr lang="en-US" sz="2400" dirty="0" err="1" smtClean="0"/>
              <a:t>tierra</a:t>
            </a:r>
            <a:r>
              <a:rPr lang="en-US" sz="2400" dirty="0" smtClean="0"/>
              <a:t> </a:t>
            </a:r>
            <a:r>
              <a:rPr lang="en-US" sz="2400" dirty="0" err="1" smtClean="0"/>
              <a:t>estaba</a:t>
            </a:r>
            <a:r>
              <a:rPr lang="en-US" sz="2400" dirty="0" smtClean="0"/>
              <a:t> </a:t>
            </a:r>
            <a:r>
              <a:rPr lang="en-US" sz="2400" dirty="0" err="1" smtClean="0"/>
              <a:t>seca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8:13</a:t>
            </a:r>
            <a:r>
              <a:rPr lang="en-US" sz="2400" dirty="0" smtClean="0"/>
              <a:t>. …. 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692696"/>
            <a:ext cx="8928992" cy="576064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s-ES" sz="2400" i="1" dirty="0"/>
              <a:t>	</a:t>
            </a:r>
            <a:r>
              <a:rPr lang="es-ES" sz="2400" i="1" dirty="0" smtClean="0"/>
              <a:t>Y </a:t>
            </a:r>
            <a:r>
              <a:rPr lang="es-ES" sz="2400" i="1" dirty="0"/>
              <a:t>sucedió que en el año seiscientos uno de Noé, en el mes primero, el día primero del mes, las aguas se </a:t>
            </a:r>
            <a:r>
              <a:rPr lang="es-ES" sz="2400" i="1" dirty="0" smtClean="0"/>
              <a:t>secaron </a:t>
            </a:r>
            <a:r>
              <a:rPr lang="es-ES" sz="2400" i="1" dirty="0"/>
              <a:t>sobre la tierra; y quitó Noé la cubierta del arca, y </a:t>
            </a:r>
            <a:r>
              <a:rPr lang="es-ES" sz="2400" i="1" dirty="0" smtClean="0"/>
              <a:t>miró</a:t>
            </a:r>
            <a:r>
              <a:rPr lang="es-ES" sz="2400" i="1" dirty="0"/>
              <a:t>, y he aquí que la faz de la tierra estaba seca. </a:t>
            </a:r>
            <a:endParaRPr lang="es-ES" sz="2400" i="1" dirty="0" smtClean="0"/>
          </a:p>
          <a:p>
            <a:pPr>
              <a:lnSpc>
                <a:spcPts val="3000"/>
              </a:lnSpc>
            </a:pPr>
            <a:r>
              <a:rPr lang="es-ES" sz="2400" i="1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La </a:t>
            </a:r>
            <a:r>
              <a:rPr lang="en-US" sz="2400" dirty="0" err="1" smtClean="0">
                <a:latin typeface="+mj-lt"/>
              </a:rPr>
              <a:t>ventana</a:t>
            </a:r>
            <a:r>
              <a:rPr lang="en-US" sz="2400" i="1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de </a:t>
            </a:r>
            <a:r>
              <a:rPr lang="en-US" sz="2400" dirty="0" err="1" smtClean="0">
                <a:latin typeface="+mj-lt"/>
              </a:rPr>
              <a:t>Noé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aparentemente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miraba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arriba</a:t>
            </a:r>
            <a:r>
              <a:rPr lang="en-US" sz="2400" dirty="0" smtClean="0">
                <a:latin typeface="+mj-lt"/>
              </a:rPr>
              <a:t> y no </a:t>
            </a:r>
            <a:r>
              <a:rPr lang="en-US" sz="2400" dirty="0" err="1" smtClean="0">
                <a:latin typeface="+mj-lt"/>
              </a:rPr>
              <a:t>daba</a:t>
            </a:r>
            <a:r>
              <a:rPr lang="en-US" sz="2400" dirty="0" smtClean="0">
                <a:latin typeface="+mj-lt"/>
              </a:rPr>
              <a:t> vista a las </a:t>
            </a:r>
            <a:r>
              <a:rPr lang="en-US" sz="2400" dirty="0" err="1" smtClean="0">
                <a:latin typeface="+mj-lt"/>
              </a:rPr>
              <a:t>aguas</a:t>
            </a:r>
            <a:r>
              <a:rPr lang="en-US" sz="2400" dirty="0" smtClean="0">
                <a:latin typeface="+mj-lt"/>
              </a:rPr>
              <a:t>, y </a:t>
            </a:r>
            <a:r>
              <a:rPr lang="en-US" sz="2400" dirty="0" err="1" smtClean="0">
                <a:latin typeface="+mj-lt"/>
              </a:rPr>
              <a:t>por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eso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Noé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envió</a:t>
            </a:r>
            <a:r>
              <a:rPr lang="en-US" sz="2400" dirty="0" smtClean="0">
                <a:latin typeface="+mj-lt"/>
              </a:rPr>
              <a:t> a la </a:t>
            </a:r>
            <a:r>
              <a:rPr lang="en-US" sz="2400" dirty="0" err="1" smtClean="0">
                <a:latin typeface="+mj-lt"/>
              </a:rPr>
              <a:t>aves</a:t>
            </a:r>
            <a:r>
              <a:rPr lang="en-US" sz="2400" dirty="0" smtClean="0">
                <a:latin typeface="+mj-lt"/>
              </a:rPr>
              <a:t>.</a:t>
            </a:r>
            <a:endParaRPr lang="es-ES_tradnl" sz="2400" i="1" dirty="0" smtClean="0">
              <a:latin typeface="+mj-lt"/>
            </a:endParaRPr>
          </a:p>
          <a:p>
            <a:pPr>
              <a:lnSpc>
                <a:spcPts val="3000"/>
              </a:lnSpc>
            </a:pPr>
            <a:r>
              <a:rPr lang="es-ES_tradnl" sz="2400" dirty="0" smtClean="0">
                <a:latin typeface="+mj-lt"/>
              </a:rPr>
              <a:t>	Estas cosas tuvieron que acontecer antes de que Noé pudiera salir del arca.	</a:t>
            </a:r>
          </a:p>
          <a:p>
            <a:pPr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Seguramente</a:t>
            </a:r>
            <a:r>
              <a:rPr lang="en-US" sz="2400" dirty="0" smtClean="0"/>
              <a:t> </a:t>
            </a:r>
            <a:r>
              <a:rPr lang="en-US" sz="2400" dirty="0" err="1" smtClean="0"/>
              <a:t>Noé</a:t>
            </a:r>
            <a:r>
              <a:rPr lang="en-US" sz="2400" dirty="0" smtClean="0"/>
              <a:t> tenia </a:t>
            </a:r>
            <a:r>
              <a:rPr lang="en-US" sz="2400" dirty="0" err="1" smtClean="0"/>
              <a:t>ganas</a:t>
            </a:r>
            <a:r>
              <a:rPr lang="en-US" sz="2400" dirty="0" smtClean="0"/>
              <a:t> de </a:t>
            </a:r>
            <a:r>
              <a:rPr lang="en-US" sz="2400" dirty="0" err="1" smtClean="0"/>
              <a:t>salir</a:t>
            </a:r>
            <a:r>
              <a:rPr lang="en-US" sz="2400" dirty="0" smtClean="0"/>
              <a:t> del </a:t>
            </a:r>
            <a:r>
              <a:rPr lang="en-US" sz="2400" dirty="0" err="1" smtClean="0"/>
              <a:t>arca</a:t>
            </a:r>
            <a:r>
              <a:rPr lang="en-US" sz="2400" dirty="0" smtClean="0"/>
              <a:t>, </a:t>
            </a:r>
            <a:r>
              <a:rPr lang="en-US" sz="2400" dirty="0" err="1" smtClean="0"/>
              <a:t>ya</a:t>
            </a:r>
            <a:r>
              <a:rPr lang="en-US" sz="2400" dirty="0" smtClean="0"/>
              <a:t> que </a:t>
            </a:r>
            <a:r>
              <a:rPr lang="en-US" sz="2400" dirty="0" err="1" smtClean="0"/>
              <a:t>había</a:t>
            </a:r>
            <a:r>
              <a:rPr lang="en-US" sz="2400" dirty="0" smtClean="0"/>
              <a:t> </a:t>
            </a:r>
            <a:r>
              <a:rPr lang="en-US" sz="2400" dirty="0" err="1" smtClean="0"/>
              <a:t>estado</a:t>
            </a:r>
            <a:r>
              <a:rPr lang="en-US" sz="2400" dirty="0" smtClean="0"/>
              <a:t> </a:t>
            </a:r>
            <a:r>
              <a:rPr lang="en-US" sz="2400" dirty="0" err="1" smtClean="0"/>
              <a:t>adentro</a:t>
            </a:r>
            <a:r>
              <a:rPr lang="en-US" sz="2400" dirty="0" smtClean="0"/>
              <a:t> con </a:t>
            </a:r>
            <a:r>
              <a:rPr lang="en-US" sz="2400" dirty="0" err="1" smtClean="0"/>
              <a:t>otros</a:t>
            </a:r>
            <a:r>
              <a:rPr lang="en-US" sz="2400" dirty="0" smtClean="0"/>
              <a:t> y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animales</a:t>
            </a:r>
            <a:r>
              <a:rPr lang="en-US" sz="2400" dirty="0" smtClean="0"/>
              <a:t> </a:t>
            </a:r>
            <a:r>
              <a:rPr lang="en-US" sz="2400" dirty="0" err="1" smtClean="0"/>
              <a:t>casi</a:t>
            </a:r>
            <a:r>
              <a:rPr lang="en-US" sz="2400" dirty="0" smtClean="0"/>
              <a:t> </a:t>
            </a:r>
            <a:r>
              <a:rPr lang="en-US" sz="2400" dirty="0" err="1" smtClean="0"/>
              <a:t>todo</a:t>
            </a:r>
            <a:r>
              <a:rPr lang="en-US" sz="2400" dirty="0" smtClean="0"/>
              <a:t> un </a:t>
            </a:r>
            <a:r>
              <a:rPr lang="en-US" sz="2400" dirty="0" err="1" smtClean="0"/>
              <a:t>año</a:t>
            </a:r>
            <a:r>
              <a:rPr lang="en-US" sz="2400" dirty="0" smtClean="0"/>
              <a:t>. No obstante, </a:t>
            </a:r>
            <a:r>
              <a:rPr lang="en-US" sz="2400" dirty="0" err="1" smtClean="0"/>
              <a:t>esperó</a:t>
            </a:r>
            <a:r>
              <a:rPr lang="en-US" sz="2400" dirty="0" smtClean="0"/>
              <a:t> </a:t>
            </a:r>
            <a:r>
              <a:rPr lang="en-US" sz="2400" dirty="0" err="1" smtClean="0"/>
              <a:t>varias</a:t>
            </a:r>
            <a:r>
              <a:rPr lang="en-US" sz="2400" dirty="0" smtClean="0"/>
              <a:t> </a:t>
            </a:r>
            <a:r>
              <a:rPr lang="en-US" sz="2400" dirty="0" err="1" smtClean="0"/>
              <a:t>semanas</a:t>
            </a:r>
            <a:r>
              <a:rPr lang="en-US" sz="2400" dirty="0" smtClean="0"/>
              <a:t> antes de </a:t>
            </a:r>
            <a:r>
              <a:rPr lang="en-US" sz="2400" dirty="0" err="1" smtClean="0"/>
              <a:t>salir</a:t>
            </a:r>
            <a:r>
              <a:rPr lang="en-US" sz="2400" dirty="0" smtClean="0"/>
              <a:t> del </a:t>
            </a:r>
            <a:r>
              <a:rPr lang="en-US" sz="2400" dirty="0" err="1" smtClean="0"/>
              <a:t>arca</a:t>
            </a:r>
            <a:r>
              <a:rPr lang="en-US" sz="2400" dirty="0" smtClean="0"/>
              <a:t>. ¿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?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err="1" smtClean="0"/>
              <a:t>Es</a:t>
            </a:r>
            <a:r>
              <a:rPr lang="en-US" sz="2400" dirty="0" smtClean="0"/>
              <a:t> que </a:t>
            </a:r>
            <a:r>
              <a:rPr lang="en-US" sz="2400" dirty="0" err="1" smtClean="0"/>
              <a:t>esperaba</a:t>
            </a:r>
            <a:r>
              <a:rPr lang="en-US" sz="2400" dirty="0" smtClean="0"/>
              <a:t> </a:t>
            </a:r>
            <a:r>
              <a:rPr lang="en-US" sz="2400" dirty="0" err="1" smtClean="0"/>
              <a:t>instrucciones</a:t>
            </a:r>
            <a:r>
              <a:rPr lang="en-US" sz="2400" dirty="0" smtClean="0"/>
              <a:t> del </a:t>
            </a:r>
            <a:r>
              <a:rPr lang="en-US" sz="2400" dirty="0" err="1" smtClean="0"/>
              <a:t>Señor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Gén. 8:14-17</a:t>
            </a:r>
            <a:r>
              <a:rPr lang="en-US" sz="2400" dirty="0" smtClean="0"/>
              <a:t>,</a:t>
            </a:r>
          </a:p>
          <a:p>
            <a:pPr>
              <a:lnSpc>
                <a:spcPts val="3000"/>
              </a:lnSpc>
            </a:pPr>
            <a:r>
              <a:rPr lang="es-ES" sz="2400" dirty="0"/>
              <a:t> </a:t>
            </a:r>
            <a:r>
              <a:rPr lang="es-ES" sz="2400" dirty="0" smtClean="0"/>
              <a:t>	</a:t>
            </a:r>
            <a:r>
              <a:rPr lang="es-ES" sz="2400" i="1" dirty="0" smtClean="0"/>
              <a:t>Y </a:t>
            </a:r>
            <a:r>
              <a:rPr lang="es-ES" sz="2400" i="1" dirty="0"/>
              <a:t>en el mes segundo, a los veintisiete días del mes, se secó la tierra</a:t>
            </a:r>
            <a:r>
              <a:rPr lang="es-ES" sz="2400" i="1" dirty="0" smtClean="0"/>
              <a:t>. ….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792088"/>
          </a:xfrm>
        </p:spPr>
        <p:txBody>
          <a:bodyPr/>
          <a:lstStyle/>
          <a:p>
            <a:r>
              <a:rPr lang="en-US" sz="2400" dirty="0" smtClean="0"/>
              <a:t> 	</a:t>
            </a:r>
            <a:r>
              <a:rPr lang="es-ES" sz="2400" i="1" dirty="0" smtClean="0"/>
              <a:t>Entonces </a:t>
            </a:r>
            <a:r>
              <a:rPr lang="es-ES" sz="2400" i="1" dirty="0"/>
              <a:t>habló Dios a Noé, diciendo</a:t>
            </a:r>
            <a:r>
              <a:rPr lang="es-ES" sz="2400" dirty="0"/>
              <a:t>: </a:t>
            </a:r>
            <a:r>
              <a:rPr lang="es-ES" sz="2400" dirty="0" smtClean="0"/>
              <a:t>….</a:t>
            </a:r>
            <a:endParaRPr lang="es-ES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04"/>
            <a:ext cx="8928992" cy="5616624"/>
          </a:xfrm>
        </p:spPr>
        <p:txBody>
          <a:bodyPr/>
          <a:lstStyle/>
          <a:p>
            <a:r>
              <a:rPr lang="es-ES" sz="2400" i="1" dirty="0"/>
              <a:t>	</a:t>
            </a:r>
            <a:r>
              <a:rPr lang="es-ES" sz="2400" i="1" dirty="0" smtClean="0"/>
              <a:t>Sal </a:t>
            </a:r>
            <a:r>
              <a:rPr lang="es-ES" sz="2400" i="1" dirty="0"/>
              <a:t>del arca tú, y tu mujer, y tus hijos, y las mujeres de tus hijos contigo</a:t>
            </a:r>
            <a:r>
              <a:rPr lang="es-ES" sz="2400" i="1" dirty="0" smtClean="0"/>
              <a:t>.</a:t>
            </a:r>
            <a:endParaRPr lang="es-ES" sz="2400" i="1" dirty="0"/>
          </a:p>
          <a:p>
            <a:r>
              <a:rPr lang="es-ES" sz="2400" i="1" dirty="0" smtClean="0"/>
              <a:t>	17  </a:t>
            </a:r>
            <a:r>
              <a:rPr lang="es-ES" sz="2400" i="1" dirty="0"/>
              <a:t>Todos los animales que están contigo de toda carne, de aves y de bestias y de todo reptil que se arrastra sobre la tierra, sacarás contigo; y vayan por la tierra, y fructifiquen y multiplíquense sobre la tierra. </a:t>
            </a:r>
          </a:p>
          <a:p>
            <a:pPr>
              <a:lnSpc>
                <a:spcPts val="26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Noé</a:t>
            </a:r>
            <a:r>
              <a:rPr lang="en-US" sz="2400" dirty="0" smtClean="0"/>
              <a:t> </a:t>
            </a:r>
            <a:r>
              <a:rPr lang="en-US" sz="2400" dirty="0" err="1" smtClean="0"/>
              <a:t>obedeció</a:t>
            </a:r>
            <a:r>
              <a:rPr lang="en-US" sz="2400" dirty="0" smtClean="0"/>
              <a:t> de </a:t>
            </a:r>
            <a:r>
              <a:rPr lang="en-US" sz="2400" dirty="0" err="1" smtClean="0"/>
              <a:t>igual</a:t>
            </a:r>
            <a:r>
              <a:rPr lang="en-US" sz="2400" dirty="0" smtClean="0"/>
              <a:t> </a:t>
            </a:r>
            <a:r>
              <a:rPr lang="en-US" sz="2400" dirty="0" err="1" smtClean="0"/>
              <a:t>manera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</a:t>
            </a:r>
            <a:r>
              <a:rPr lang="en-US" sz="2400" dirty="0" err="1" smtClean="0"/>
              <a:t>construía</a:t>
            </a:r>
            <a:r>
              <a:rPr lang="en-US" sz="2400" dirty="0" smtClean="0"/>
              <a:t> el </a:t>
            </a:r>
            <a:r>
              <a:rPr lang="en-US" sz="2400" dirty="0" err="1" smtClean="0"/>
              <a:t>arca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99FFCC"/>
                </a:solidFill>
              </a:rPr>
              <a:t>Gén. 6:22; 7:5,</a:t>
            </a:r>
            <a:r>
              <a:rPr lang="en-US" sz="2400" i="1" dirty="0" smtClean="0"/>
              <a:t> </a:t>
            </a:r>
            <a:r>
              <a:rPr lang="es-ES" sz="2400" i="1" dirty="0"/>
              <a:t>Y lo hizo así Noé; hizo conforme a todo lo que Dios le </a:t>
            </a:r>
            <a:r>
              <a:rPr lang="es-ES" sz="2400" i="1" dirty="0" smtClean="0"/>
              <a:t>mandó…</a:t>
            </a:r>
            <a:r>
              <a:rPr lang="es-ES" sz="2400" i="1" dirty="0"/>
              <a:t>E hizo Noé conforme a todo lo que le mandó Jehová.</a:t>
            </a:r>
            <a:r>
              <a:rPr lang="es-ES" sz="2400" i="1" dirty="0" smtClean="0"/>
              <a:t> </a:t>
            </a:r>
            <a:endParaRPr lang="es-ES" sz="2400" i="1" dirty="0"/>
          </a:p>
          <a:p>
            <a:pPr>
              <a:lnSpc>
                <a:spcPts val="26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Siempre</a:t>
            </a:r>
            <a:r>
              <a:rPr lang="en-US" sz="2400" dirty="0" smtClean="0"/>
              <a:t> </a:t>
            </a:r>
            <a:r>
              <a:rPr lang="en-US" sz="2400" dirty="0" err="1" smtClean="0"/>
              <a:t>actuaba</a:t>
            </a:r>
            <a:r>
              <a:rPr lang="en-US" sz="2400" dirty="0" smtClean="0"/>
              <a:t> con </a:t>
            </a:r>
            <a:r>
              <a:rPr lang="en-US" sz="2400" dirty="0" err="1" smtClean="0"/>
              <a:t>respeto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la </a:t>
            </a:r>
            <a:r>
              <a:rPr lang="en-US" sz="2400" dirty="0" err="1" smtClean="0"/>
              <a:t>autoridad</a:t>
            </a:r>
            <a:r>
              <a:rPr lang="en-US" sz="2400" dirty="0" smtClean="0"/>
              <a:t> </a:t>
            </a:r>
            <a:r>
              <a:rPr lang="en-US" sz="2400" dirty="0" err="1" smtClean="0"/>
              <a:t>divina</a:t>
            </a:r>
            <a:r>
              <a:rPr lang="en-US" sz="2400" dirty="0" smtClean="0"/>
              <a:t>. Dios </a:t>
            </a:r>
            <a:r>
              <a:rPr lang="en-US" sz="2400" dirty="0" err="1" smtClean="0"/>
              <a:t>espera</a:t>
            </a:r>
            <a:r>
              <a:rPr lang="en-US" sz="2400" dirty="0" smtClean="0"/>
              <a:t> lo </a:t>
            </a:r>
            <a:r>
              <a:rPr lang="en-US" sz="2400" dirty="0" err="1" smtClean="0"/>
              <a:t>mismo</a:t>
            </a:r>
            <a:r>
              <a:rPr lang="en-US" sz="2400" dirty="0" smtClean="0"/>
              <a:t> de </a:t>
            </a: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uno</a:t>
            </a:r>
            <a:r>
              <a:rPr lang="en-US" sz="2400" dirty="0" smtClean="0"/>
              <a:t> de 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.  </a:t>
            </a:r>
            <a:r>
              <a:rPr lang="en-US" sz="2400" dirty="0" smtClean="0">
                <a:solidFill>
                  <a:srgbClr val="99FFCC"/>
                </a:solidFill>
              </a:rPr>
              <a:t>Col. 3:17</a:t>
            </a:r>
            <a:r>
              <a:rPr lang="en-US" sz="2400" dirty="0" smtClean="0"/>
              <a:t>,</a:t>
            </a:r>
          </a:p>
          <a:p>
            <a:pPr>
              <a:lnSpc>
                <a:spcPts val="2600"/>
              </a:lnSpc>
            </a:pPr>
            <a:r>
              <a:rPr lang="en-US" sz="2400" dirty="0"/>
              <a:t>	</a:t>
            </a:r>
            <a:r>
              <a:rPr lang="es-ES" sz="2400" i="1" dirty="0"/>
              <a:t>Y todo lo que hacéis, sea de palabra o de hecho, hacedlo todo en el nombre del Señor Jesús, dando gracias a Dios Padre por medio de él</a:t>
            </a:r>
            <a:r>
              <a:rPr lang="es-ES" sz="2400" i="1" dirty="0" smtClean="0"/>
              <a:t>.</a:t>
            </a:r>
          </a:p>
          <a:p>
            <a:pPr>
              <a:lnSpc>
                <a:spcPts val="2600"/>
              </a:lnSpc>
            </a:pPr>
            <a:r>
              <a:rPr lang="es-ES" sz="2400" i="1" dirty="0"/>
              <a:t>	</a:t>
            </a:r>
            <a:r>
              <a:rPr lang="es-ES" sz="2400" dirty="0" smtClean="0"/>
              <a:t>Esta es la única disposición que no puede llevar al cielo.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1512168"/>
          </a:xfrm>
        </p:spPr>
        <p:txBody>
          <a:bodyPr/>
          <a:lstStyle/>
          <a:p>
            <a:r>
              <a:rPr lang="es-ES_tradnl" sz="2400" dirty="0" smtClean="0"/>
              <a:t>	</a:t>
            </a:r>
            <a:r>
              <a:rPr lang="es-ES_tradnl" sz="2400" dirty="0" err="1" smtClean="0"/>
              <a:t>Anque</a:t>
            </a:r>
            <a:r>
              <a:rPr lang="es-ES_tradnl" sz="2400" dirty="0" smtClean="0"/>
              <a:t> hubiera parecido sabio desde la perspectiva </a:t>
            </a:r>
            <a:r>
              <a:rPr lang="es-ES_tradnl" sz="2400" dirty="0" err="1" smtClean="0"/>
              <a:t>hu</a:t>
            </a:r>
            <a:r>
              <a:rPr lang="es-ES_tradnl" sz="2400" dirty="0" smtClean="0"/>
              <a:t>-mana salir del arca el primer día del primer mes, Noé no</a:t>
            </a:r>
            <a:br>
              <a:rPr lang="es-ES_tradnl" sz="2400" dirty="0" smtClean="0"/>
            </a:br>
            <a:r>
              <a:rPr lang="es-ES_tradnl" sz="2400" dirty="0" smtClean="0"/>
              <a:t>actuó presuntuosamente. Al contrario confió en Dios y no en su propia sabiduría. ¡Qué buen ejemplo!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00808"/>
            <a:ext cx="8928992" cy="475252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s-ES_tradnl" sz="2400" dirty="0" smtClean="0">
                <a:latin typeface="+mj-lt"/>
              </a:rPr>
              <a:t>	</a:t>
            </a:r>
            <a:r>
              <a:rPr lang="en-US" sz="2400" dirty="0" err="1" smtClean="0"/>
              <a:t>Esto</a:t>
            </a:r>
            <a:r>
              <a:rPr lang="en-US" sz="2400" dirty="0" smtClean="0"/>
              <a:t> </a:t>
            </a:r>
            <a:r>
              <a:rPr lang="en-US" sz="2400" dirty="0" err="1" smtClean="0"/>
              <a:t>concuerda</a:t>
            </a:r>
            <a:r>
              <a:rPr lang="en-US" sz="2400" dirty="0" smtClean="0"/>
              <a:t> con lo que </a:t>
            </a:r>
            <a:r>
              <a:rPr lang="en-US" sz="2400" dirty="0" err="1" smtClean="0"/>
              <a:t>dijo</a:t>
            </a:r>
            <a:r>
              <a:rPr lang="en-US" sz="2400" dirty="0" smtClean="0"/>
              <a:t> el </a:t>
            </a:r>
            <a:r>
              <a:rPr lang="en-US" sz="2400" dirty="0" err="1" smtClean="0"/>
              <a:t>sabio</a:t>
            </a:r>
            <a:r>
              <a:rPr lang="en-US" sz="2400" dirty="0" smtClean="0"/>
              <a:t>: </a:t>
            </a:r>
            <a:r>
              <a:rPr lang="es-ES" sz="2400" i="1" dirty="0" smtClean="0"/>
              <a:t>Hay camino que al hombre le parece derecho; Pero su fin es camino de muerte 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99FFCC"/>
                </a:solidFill>
              </a:rPr>
              <a:t>Proverbios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>
                <a:solidFill>
                  <a:srgbClr val="99FFCC"/>
                </a:solidFill>
              </a:rPr>
              <a:t>14:12</a:t>
            </a:r>
            <a:r>
              <a:rPr lang="en-US" sz="2400" dirty="0" smtClean="0"/>
              <a:t>).</a:t>
            </a:r>
          </a:p>
          <a:p>
            <a:pPr>
              <a:lnSpc>
                <a:spcPts val="3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II. NOÉ CONSTRUYÓ UN ALTAR</a:t>
            </a:r>
          </a:p>
          <a:p>
            <a:pPr>
              <a:lnSpc>
                <a:spcPts val="3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seguida</a:t>
            </a:r>
            <a:r>
              <a:rPr lang="en-US" sz="2400" dirty="0" smtClean="0"/>
              <a:t> de </a:t>
            </a:r>
            <a:r>
              <a:rPr lang="en-US" sz="2400" dirty="0" err="1" smtClean="0"/>
              <a:t>salir</a:t>
            </a:r>
            <a:r>
              <a:rPr lang="en-US" sz="2400" dirty="0" smtClean="0"/>
              <a:t> del </a:t>
            </a:r>
            <a:r>
              <a:rPr lang="en-US" sz="2400" dirty="0" err="1" smtClean="0"/>
              <a:t>arca</a:t>
            </a:r>
            <a:r>
              <a:rPr lang="en-US" sz="2400" dirty="0" smtClean="0"/>
              <a:t>, el </a:t>
            </a:r>
            <a:r>
              <a:rPr lang="en-US" sz="2400" dirty="0" err="1" smtClean="0"/>
              <a:t>registro</a:t>
            </a:r>
            <a:r>
              <a:rPr lang="en-US" sz="2400" dirty="0" smtClean="0"/>
              <a:t> </a:t>
            </a:r>
            <a:r>
              <a:rPr lang="en-US" sz="2400" dirty="0" err="1" smtClean="0"/>
              <a:t>inspirado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ha-</a:t>
            </a:r>
            <a:r>
              <a:rPr lang="en-US" sz="2400" dirty="0" err="1" smtClean="0"/>
              <a:t>bla</a:t>
            </a:r>
            <a:r>
              <a:rPr lang="en-US" sz="2400" dirty="0" smtClean="0"/>
              <a:t> de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Noé</a:t>
            </a:r>
            <a:r>
              <a:rPr lang="en-US" sz="2400" dirty="0" smtClean="0"/>
              <a:t> </a:t>
            </a:r>
            <a:r>
              <a:rPr lang="en-US" sz="2400" dirty="0" err="1" smtClean="0"/>
              <a:t>edificó</a:t>
            </a:r>
            <a:r>
              <a:rPr lang="en-US" sz="2400" dirty="0" smtClean="0"/>
              <a:t> un altar a </a:t>
            </a:r>
            <a:r>
              <a:rPr lang="en-US" sz="2400" dirty="0" err="1" smtClean="0"/>
              <a:t>Jehová</a:t>
            </a:r>
            <a:r>
              <a:rPr lang="en-US" sz="2400" dirty="0" smtClean="0"/>
              <a:t>: </a:t>
            </a:r>
            <a:r>
              <a:rPr lang="es-ES" sz="2400" i="1" dirty="0" smtClean="0"/>
              <a:t>Y </a:t>
            </a:r>
            <a:r>
              <a:rPr lang="es-ES" sz="2400" i="1" dirty="0"/>
              <a:t>edificó Noé un altar a Jehová, y tomó de todo animal limpio y de toda ave limpia, y ofreció holocausto en el altar.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99FFCC"/>
                </a:solidFill>
              </a:rPr>
              <a:t>Gén. 8:20</a:t>
            </a:r>
            <a:r>
              <a:rPr lang="en-US" sz="2400" dirty="0"/>
              <a:t>). 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err="1" smtClean="0"/>
              <a:t>Adorar</a:t>
            </a:r>
            <a:r>
              <a:rPr lang="en-US" sz="2400" dirty="0" smtClean="0"/>
              <a:t> a Dios </a:t>
            </a:r>
            <a:r>
              <a:rPr lang="en-US" sz="2400" dirty="0" err="1" smtClean="0"/>
              <a:t>es</a:t>
            </a:r>
            <a:r>
              <a:rPr lang="en-US" sz="2400" dirty="0" smtClean="0"/>
              <a:t> de </a:t>
            </a:r>
            <a:r>
              <a:rPr lang="en-US" sz="2400" dirty="0" err="1" smtClean="0"/>
              <a:t>prioridad</a:t>
            </a:r>
            <a:r>
              <a:rPr lang="en-US" sz="2400" dirty="0" smtClean="0"/>
              <a:t>. </a:t>
            </a:r>
            <a:r>
              <a:rPr lang="en-US" sz="2400" dirty="0" err="1" smtClean="0"/>
              <a:t>Hemos</a:t>
            </a:r>
            <a:r>
              <a:rPr lang="en-US" sz="2400" dirty="0" smtClean="0"/>
              <a:t> de </a:t>
            </a:r>
            <a:r>
              <a:rPr lang="en-US" sz="2400" dirty="0" err="1" smtClean="0"/>
              <a:t>mirarlo</a:t>
            </a:r>
            <a:r>
              <a:rPr lang="en-US" sz="2400" dirty="0" smtClean="0"/>
              <a:t> con ale-</a:t>
            </a:r>
            <a:r>
              <a:rPr lang="en-US" sz="2400" dirty="0" err="1" smtClean="0"/>
              <a:t>gría</a:t>
            </a:r>
            <a:r>
              <a:rPr lang="en-US" sz="2400" dirty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lo </a:t>
            </a:r>
            <a:r>
              <a:rPr lang="en-US" sz="2400" dirty="0" err="1" smtClean="0"/>
              <a:t>hacía</a:t>
            </a:r>
            <a:r>
              <a:rPr lang="en-US" sz="2400" dirty="0" smtClean="0"/>
              <a:t> David, </a:t>
            </a:r>
            <a:r>
              <a:rPr lang="en-US" sz="2400" dirty="0" smtClean="0">
                <a:solidFill>
                  <a:srgbClr val="99FFCC"/>
                </a:solidFill>
              </a:rPr>
              <a:t>Sal.122:1, </a:t>
            </a:r>
            <a:r>
              <a:rPr lang="es-ES" sz="2400" i="1" dirty="0"/>
              <a:t>Yo me alegré con los que me decían: A la casa de Jehová iremos</a:t>
            </a:r>
            <a:r>
              <a:rPr lang="es-ES" sz="2400" i="1" dirty="0" smtClean="0"/>
              <a:t>.</a:t>
            </a:r>
          </a:p>
          <a:p>
            <a:r>
              <a:rPr lang="es-ES" sz="2400" i="1" dirty="0"/>
              <a:t>	</a:t>
            </a:r>
            <a:r>
              <a:rPr lang="es-ES" sz="2400" i="1" dirty="0" smtClean="0"/>
              <a:t>¿Se alegra usted que esté cerca cada día del Señor?</a:t>
            </a:r>
            <a:endParaRPr lang="es-ES" sz="2400" i="1" dirty="0"/>
          </a:p>
          <a:p>
            <a:pPr>
              <a:lnSpc>
                <a:spcPts val="3000"/>
              </a:lnSpc>
            </a:pPr>
            <a:endParaRPr lang="es-ES_tradnl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86409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 smtClean="0"/>
              <a:t>		¿Para </a:t>
            </a:r>
            <a:r>
              <a:rPr lang="en-US" sz="2400" dirty="0" err="1" smtClean="0"/>
              <a:t>usted</a:t>
            </a:r>
            <a:r>
              <a:rPr lang="en-US" sz="2400" dirty="0" smtClean="0"/>
              <a:t>, para </a:t>
            </a:r>
            <a:r>
              <a:rPr lang="en-US" sz="2400" dirty="0" err="1" smtClean="0"/>
              <a:t>mí</a:t>
            </a:r>
            <a:r>
              <a:rPr lang="en-US" sz="2400" dirty="0" smtClean="0"/>
              <a:t>,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fastidio</a:t>
            </a:r>
            <a:r>
              <a:rPr lang="en-US" sz="2400" dirty="0" smtClean="0"/>
              <a:t> el </a:t>
            </a:r>
            <a:r>
              <a:rPr lang="en-US" sz="2400" dirty="0" err="1" smtClean="0"/>
              <a:t>culto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? </a:t>
            </a:r>
            <a:r>
              <a:rPr lang="en-US" sz="2400" dirty="0" err="1" smtClean="0"/>
              <a:t>Así</a:t>
            </a:r>
            <a:r>
              <a:rPr lang="en-US" sz="2400" dirty="0" smtClean="0"/>
              <a:t> era para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sacerdotes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el </a:t>
            </a:r>
            <a:r>
              <a:rPr lang="en-US" sz="2400" dirty="0" err="1" smtClean="0"/>
              <a:t>tiempo</a:t>
            </a:r>
            <a:r>
              <a:rPr lang="en-US" sz="2400" dirty="0" smtClean="0"/>
              <a:t> de </a:t>
            </a:r>
            <a:r>
              <a:rPr lang="en-US" sz="2400" dirty="0" err="1" smtClean="0">
                <a:solidFill>
                  <a:srgbClr val="99FFCC"/>
                </a:solidFill>
              </a:rPr>
              <a:t>Malaquías</a:t>
            </a:r>
            <a:r>
              <a:rPr lang="en-US" sz="2400" dirty="0" smtClean="0">
                <a:solidFill>
                  <a:srgbClr val="99FFCC"/>
                </a:solidFill>
              </a:rPr>
              <a:t> (1:13,14), </a:t>
            </a:r>
            <a:endParaRPr lang="en-US" sz="2400" dirty="0">
              <a:solidFill>
                <a:srgbClr val="99FFCC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928992" cy="3240360"/>
          </a:xfrm>
        </p:spPr>
        <p:txBody>
          <a:bodyPr/>
          <a:lstStyle/>
          <a:p>
            <a:r>
              <a:rPr lang="es-ES" sz="2400" i="1" dirty="0" smtClean="0"/>
              <a:t>	</a:t>
            </a:r>
            <a:r>
              <a:rPr lang="es-ES" sz="2400" i="1" dirty="0"/>
              <a:t> Habéis además dicho: ¡Oh, qué fastidio es esto! Y </a:t>
            </a:r>
            <a:r>
              <a:rPr lang="es-ES" sz="2400" i="1" dirty="0" smtClean="0"/>
              <a:t>me  despreciáis</a:t>
            </a:r>
            <a:r>
              <a:rPr lang="es-ES" sz="2400" i="1" dirty="0"/>
              <a:t>, dice Jehová de los ejércitos; y trajisteis lo </a:t>
            </a:r>
            <a:r>
              <a:rPr lang="es-ES" sz="2400" i="1" dirty="0" err="1" smtClean="0"/>
              <a:t>hur-tado</a:t>
            </a:r>
            <a:r>
              <a:rPr lang="es-ES" sz="2400" i="1" dirty="0"/>
              <a:t>, o cojo, o enfermo, y presentasteis ofrenda</a:t>
            </a:r>
            <a:r>
              <a:rPr lang="es-ES" sz="2400" i="1" dirty="0" smtClean="0"/>
              <a:t>.</a:t>
            </a:r>
          </a:p>
          <a:p>
            <a:r>
              <a:rPr lang="es-ES" sz="2400" i="1" dirty="0" smtClean="0"/>
              <a:t> </a:t>
            </a:r>
            <a:r>
              <a:rPr lang="es-ES" sz="2400" i="1" dirty="0"/>
              <a:t>	</a:t>
            </a:r>
            <a:r>
              <a:rPr lang="es-ES" sz="2400" i="1" dirty="0" smtClean="0"/>
              <a:t>¿</a:t>
            </a:r>
            <a:r>
              <a:rPr lang="es-ES" sz="2400" i="1" dirty="0"/>
              <a:t>Aceptaré yo eso de vuestra mano? dice Jehová. </a:t>
            </a:r>
            <a:r>
              <a:rPr lang="es-ES" sz="2400" i="1" dirty="0" smtClean="0"/>
              <a:t> 14  Mal-</a:t>
            </a:r>
            <a:r>
              <a:rPr lang="es-ES" sz="2400" i="1" dirty="0" err="1" smtClean="0"/>
              <a:t>dito</a:t>
            </a:r>
            <a:r>
              <a:rPr lang="es-ES" sz="2400" i="1" dirty="0" smtClean="0"/>
              <a:t> </a:t>
            </a:r>
            <a:r>
              <a:rPr lang="es-ES" sz="2400" i="1" dirty="0"/>
              <a:t>el que engaña, el que teniendo machos en su rebaño, promete, y sacrifica a Jehová lo dañado. </a:t>
            </a:r>
            <a:endParaRPr lang="es-ES" sz="2400" i="1" dirty="0" smtClean="0"/>
          </a:p>
          <a:p>
            <a:r>
              <a:rPr lang="es-ES" sz="2400" i="1" dirty="0"/>
              <a:t>	</a:t>
            </a:r>
            <a:r>
              <a:rPr lang="es-ES" sz="2400" i="1" dirty="0" smtClean="0"/>
              <a:t>Porque </a:t>
            </a:r>
            <a:r>
              <a:rPr lang="es-ES" sz="2400" i="1" dirty="0"/>
              <a:t>yo soy Gran Rey, dice Jehová de los ejércitos, y mi nombre es </a:t>
            </a:r>
            <a:r>
              <a:rPr lang="es-ES" sz="2400" i="1" dirty="0" smtClean="0"/>
              <a:t>temible </a:t>
            </a:r>
            <a:r>
              <a:rPr lang="es-ES" sz="2400" i="1" dirty="0"/>
              <a:t>entre las naciones</a:t>
            </a:r>
            <a:r>
              <a:rPr lang="es-ES" sz="2400" i="1" dirty="0" smtClean="0"/>
              <a:t>.</a:t>
            </a:r>
          </a:p>
          <a:p>
            <a:endParaRPr lang="en-US" sz="24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856984" cy="864096"/>
          </a:xfrm>
        </p:spPr>
        <p:txBody>
          <a:bodyPr/>
          <a:lstStyle/>
          <a:p>
            <a:pPr>
              <a:tabLst>
                <a:tab pos="168275" algn="l"/>
                <a:tab pos="361950" algn="l"/>
              </a:tabLst>
            </a:pPr>
            <a:r>
              <a:rPr lang="es-ES_tradnl" sz="2400" i="1" dirty="0"/>
              <a:t>	</a:t>
            </a:r>
            <a:r>
              <a:rPr lang="es-ES_tradnl" sz="2400" dirty="0" smtClean="0"/>
              <a:t>¿Por qué tuvo Noé urgencia en sacrificar y adorar a Dios? 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712"/>
            <a:ext cx="8928992" cy="5760640"/>
          </a:xfrm>
        </p:spPr>
        <p:txBody>
          <a:bodyPr/>
          <a:lstStyle/>
          <a:p>
            <a:r>
              <a:rPr lang="en-US" sz="2400" dirty="0" smtClean="0"/>
              <a:t>	 El </a:t>
            </a:r>
            <a:r>
              <a:rPr lang="en-US" sz="2400" dirty="0" err="1" smtClean="0"/>
              <a:t>autor</a:t>
            </a:r>
            <a:r>
              <a:rPr lang="en-US" sz="2400" dirty="0" smtClean="0"/>
              <a:t> de </a:t>
            </a:r>
            <a:r>
              <a:rPr lang="en-US" sz="2400" dirty="0" err="1" smtClean="0"/>
              <a:t>Hebreos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dice que el </a:t>
            </a:r>
            <a:r>
              <a:rPr lang="en-US" sz="2400" dirty="0" err="1" smtClean="0"/>
              <a:t>sacrificio</a:t>
            </a:r>
            <a:r>
              <a:rPr lang="en-US" sz="2400" dirty="0" smtClean="0"/>
              <a:t> a Dios de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sí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</a:t>
            </a:r>
            <a:r>
              <a:rPr lang="en-US" sz="2400" dirty="0" err="1" smtClean="0"/>
              <a:t>producto</a:t>
            </a:r>
            <a:r>
              <a:rPr lang="en-US" sz="2400" dirty="0" smtClean="0"/>
              <a:t> de </a:t>
            </a:r>
            <a:r>
              <a:rPr lang="en-US" sz="2400" dirty="0" err="1" smtClean="0"/>
              <a:t>nuestra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gratitud</a:t>
            </a:r>
            <a:r>
              <a:rPr lang="en-US" sz="2400" dirty="0" smtClean="0"/>
              <a:t>: ….</a:t>
            </a:r>
          </a:p>
          <a:p>
            <a:r>
              <a:rPr lang="en-US" sz="2400" dirty="0"/>
              <a:t>	</a:t>
            </a:r>
            <a:r>
              <a:rPr lang="es-ES" sz="2400" i="1" dirty="0" smtClean="0"/>
              <a:t>Así </a:t>
            </a:r>
            <a:r>
              <a:rPr lang="es-ES" sz="2400" i="1" dirty="0"/>
              <a:t>que, </a:t>
            </a:r>
            <a:r>
              <a:rPr lang="es-ES" sz="2400" i="1" dirty="0" smtClean="0"/>
              <a:t>recibiendo </a:t>
            </a:r>
            <a:r>
              <a:rPr lang="es-ES" sz="2400" i="1" dirty="0"/>
              <a:t>nosotros un reino inconmovible, </a:t>
            </a:r>
            <a:r>
              <a:rPr lang="es-ES" sz="2400" i="1" dirty="0" smtClean="0"/>
              <a:t>ten-gamos </a:t>
            </a:r>
            <a:r>
              <a:rPr lang="es-ES" sz="2400" i="1" u="sng" dirty="0"/>
              <a:t>gratitud</a:t>
            </a:r>
            <a:r>
              <a:rPr lang="es-ES" sz="2400" i="1" dirty="0"/>
              <a:t>, y mediante ella sirvamos a Dios </a:t>
            </a:r>
            <a:r>
              <a:rPr lang="es-ES" sz="2400" i="1" dirty="0" smtClean="0"/>
              <a:t>agradando-le </a:t>
            </a:r>
            <a:r>
              <a:rPr lang="es-ES" sz="2400" i="1" dirty="0"/>
              <a:t>con temor y </a:t>
            </a:r>
            <a:r>
              <a:rPr lang="es-ES" sz="2400" i="1" dirty="0" smtClean="0"/>
              <a:t>reverencia</a:t>
            </a:r>
            <a:r>
              <a:rPr lang="es-ES" sz="2400" i="1" dirty="0"/>
              <a:t>; </a:t>
            </a:r>
            <a:r>
              <a:rPr lang="es-ES" sz="2400" i="1" dirty="0" smtClean="0"/>
              <a:t> 29  </a:t>
            </a:r>
            <a:r>
              <a:rPr lang="es-ES" sz="2400" i="1" dirty="0"/>
              <a:t>porque nuestro Dios es </a:t>
            </a:r>
            <a:r>
              <a:rPr lang="es-ES" sz="2400" i="1" dirty="0" smtClean="0"/>
              <a:t>fue-</a:t>
            </a:r>
            <a:r>
              <a:rPr lang="es-ES" sz="2400" i="1" dirty="0" err="1" smtClean="0"/>
              <a:t>go</a:t>
            </a:r>
            <a:r>
              <a:rPr lang="es-ES" sz="2400" i="1" dirty="0" smtClean="0"/>
              <a:t> consumidor</a:t>
            </a:r>
            <a:r>
              <a:rPr lang="en-US" sz="2400" i="1" dirty="0" smtClean="0"/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9FFCC"/>
                </a:solidFill>
              </a:rPr>
              <a:t>Heb.12:28,29</a:t>
            </a:r>
            <a:r>
              <a:rPr lang="en-US" sz="2400" dirty="0" smtClean="0"/>
              <a:t>.</a:t>
            </a:r>
          </a:p>
          <a:p>
            <a:pPr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Exactamente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Noé</a:t>
            </a:r>
            <a:r>
              <a:rPr lang="en-US" sz="2400" dirty="0" smtClean="0"/>
              <a:t> </a:t>
            </a:r>
            <a:r>
              <a:rPr lang="en-US" sz="2400" dirty="0" err="1" smtClean="0"/>
              <a:t>sentía</a:t>
            </a:r>
            <a:r>
              <a:rPr lang="en-US" sz="2400" dirty="0" smtClean="0"/>
              <a:t> </a:t>
            </a:r>
            <a:r>
              <a:rPr lang="en-US" sz="2400" dirty="0" err="1" smtClean="0"/>
              <a:t>gratitud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la </a:t>
            </a:r>
            <a:r>
              <a:rPr lang="en-US" sz="2400" dirty="0" err="1" smtClean="0"/>
              <a:t>salvación</a:t>
            </a:r>
            <a:r>
              <a:rPr lang="en-US" sz="2400" dirty="0" smtClean="0"/>
              <a:t> que Dios les </a:t>
            </a:r>
            <a:r>
              <a:rPr lang="en-US" sz="2400" dirty="0" err="1" smtClean="0"/>
              <a:t>había</a:t>
            </a:r>
            <a:r>
              <a:rPr lang="en-US" sz="2400" dirty="0" smtClean="0"/>
              <a:t> dado, 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también</a:t>
            </a:r>
            <a:r>
              <a:rPr lang="en-US" sz="2400" dirty="0" smtClean="0"/>
              <a:t> </a:t>
            </a:r>
            <a:r>
              <a:rPr lang="en-US" sz="2400" dirty="0" err="1" smtClean="0"/>
              <a:t>debemos</a:t>
            </a:r>
            <a:r>
              <a:rPr lang="en-US" sz="2400" dirty="0" smtClean="0"/>
              <a:t> </a:t>
            </a:r>
            <a:r>
              <a:rPr lang="en-US" sz="2400" dirty="0" err="1" smtClean="0"/>
              <a:t>sentir</a:t>
            </a:r>
            <a:r>
              <a:rPr lang="en-US" sz="2400" dirty="0" smtClean="0"/>
              <a:t> gran </a:t>
            </a:r>
            <a:r>
              <a:rPr lang="en-US" sz="2400" dirty="0" err="1" smtClean="0"/>
              <a:t>gozo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toda</a:t>
            </a:r>
            <a:r>
              <a:rPr lang="en-US" sz="2400" dirty="0" smtClean="0"/>
              <a:t> </a:t>
            </a:r>
            <a:r>
              <a:rPr lang="en-US" sz="2400" dirty="0" err="1" smtClean="0"/>
              <a:t>oportunidad</a:t>
            </a:r>
            <a:r>
              <a:rPr lang="en-US" sz="2400" dirty="0" smtClean="0"/>
              <a:t> de </a:t>
            </a:r>
            <a:r>
              <a:rPr lang="en-US" sz="2400" dirty="0" err="1" smtClean="0"/>
              <a:t>reunirnos</a:t>
            </a:r>
            <a:r>
              <a:rPr lang="en-US" sz="2400" dirty="0" smtClean="0"/>
              <a:t> con </a:t>
            </a:r>
            <a:r>
              <a:rPr lang="en-US" sz="2400" dirty="0" err="1" smtClean="0"/>
              <a:t>los</a:t>
            </a:r>
            <a:r>
              <a:rPr lang="en-US" sz="2400" dirty="0" smtClean="0"/>
              <a:t> san-</a:t>
            </a:r>
            <a:r>
              <a:rPr lang="en-US" sz="2400" dirty="0" err="1" smtClean="0"/>
              <a:t>tos</a:t>
            </a:r>
            <a:r>
              <a:rPr lang="en-US" sz="2400" dirty="0" smtClean="0"/>
              <a:t> para </a:t>
            </a:r>
            <a:r>
              <a:rPr lang="en-US" sz="2400" dirty="0" err="1" smtClean="0"/>
              <a:t>adorar</a:t>
            </a:r>
            <a:r>
              <a:rPr lang="en-US" sz="2400" dirty="0" smtClean="0"/>
              <a:t> a Dios — ¡</a:t>
            </a:r>
            <a:r>
              <a:rPr lang="en-US" sz="2400" dirty="0" err="1" smtClean="0"/>
              <a:t>Él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ha </a:t>
            </a:r>
            <a:r>
              <a:rPr lang="en-US" sz="2400" dirty="0" err="1" smtClean="0"/>
              <a:t>salvado</a:t>
            </a:r>
            <a:r>
              <a:rPr lang="en-US" sz="2400" dirty="0" smtClean="0"/>
              <a:t>! 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</a:t>
            </a:r>
            <a:r>
              <a:rPr lang="en-US" sz="2400" dirty="0" smtClean="0"/>
              <a:t>La </a:t>
            </a:r>
            <a:r>
              <a:rPr lang="en-US" sz="2400" dirty="0" err="1" smtClean="0"/>
              <a:t>gratitud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debe</a:t>
            </a:r>
            <a:r>
              <a:rPr lang="en-US" sz="2400" dirty="0" smtClean="0"/>
              <a:t> </a:t>
            </a:r>
            <a:r>
              <a:rPr lang="en-US" sz="2400" dirty="0" err="1" smtClean="0"/>
              <a:t>alegrar</a:t>
            </a:r>
            <a:r>
              <a:rPr lang="en-US" sz="2400" dirty="0" smtClean="0"/>
              <a:t> al saber que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casi</a:t>
            </a:r>
            <a:r>
              <a:rPr lang="en-US" sz="2400" dirty="0" smtClean="0"/>
              <a:t> la hora de </a:t>
            </a:r>
            <a:r>
              <a:rPr lang="en-US" sz="2400" dirty="0" err="1" smtClean="0"/>
              <a:t>culto</a:t>
            </a:r>
            <a:r>
              <a:rPr lang="en-US" sz="2400" dirty="0" smtClean="0"/>
              <a:t> a Dios. </a:t>
            </a:r>
            <a:r>
              <a:rPr lang="en-US" sz="2400" dirty="0" err="1" smtClean="0"/>
              <a:t>Consideremos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9FFCC"/>
                </a:solidFill>
              </a:rPr>
              <a:t>Col. 3:15</a:t>
            </a:r>
            <a:r>
              <a:rPr lang="en-US" sz="2400" dirty="0" smtClean="0"/>
              <a:t>, …. </a:t>
            </a:r>
          </a:p>
          <a:p>
            <a:pPr>
              <a:lnSpc>
                <a:spcPts val="3000"/>
              </a:lnSpc>
            </a:pPr>
            <a:r>
              <a:rPr lang="en-US" sz="2400" i="1" dirty="0"/>
              <a:t>	</a:t>
            </a:r>
            <a:r>
              <a:rPr lang="es-ES" sz="2400" i="1" dirty="0" smtClean="0"/>
              <a:t>Y </a:t>
            </a:r>
            <a:r>
              <a:rPr lang="es-ES" sz="2400" i="1" dirty="0"/>
              <a:t>la paz de Dios gobierne en vuestros corazones, a la que asimismo fuisteis llamados en un solo cuerpo; y sed </a:t>
            </a:r>
            <a:r>
              <a:rPr lang="es-ES" sz="2400" i="1" dirty="0" smtClean="0"/>
              <a:t>agradecidos</a:t>
            </a:r>
            <a:r>
              <a:rPr lang="es-ES" sz="2400" i="1" dirty="0"/>
              <a:t>.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6612</TotalTime>
  <Words>146</Words>
  <Application>Microsoft Office PowerPoint</Application>
  <PresentationFormat>On-screen Show (4:3)</PresentationFormat>
  <Paragraphs>243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Book Antiqua</vt:lpstr>
      <vt:lpstr>Default Design</vt:lpstr>
      <vt:lpstr>PowerPoint Presentation</vt:lpstr>
      <vt:lpstr>DESPUES DEL DILUVIO</vt:lpstr>
      <vt:lpstr>según sus especies, salieron del arca.   ¡El arca vacia!  Pero lo que es notable es cuándo salieran. </vt:lpstr>
      <vt:lpstr>y envió un cuervo, el cual salió, y estuvo yendo y volviendo hasta que las aguas se secaron sobre la tierra.</vt:lpstr>
      <vt:lpstr> 5. y él vió  que la tierra estaba seca, 8:13. …. </vt:lpstr>
      <vt:lpstr>  Entonces habló Dios a Noé, diciendo: ….</vt:lpstr>
      <vt:lpstr> Anque hubiera parecido sabio desde la perspectiva hu-mana salir del arca el primer día del primer mes, Noé no actuó presuntuosamente. Al contrario confió en Dios y no en su propia sabiduría. ¡Qué buen ejemplo!</vt:lpstr>
      <vt:lpstr>  ¿Para usted, para mí, es fastidio el culto de la iglesia? Así era para los sacerdotes en el tiempo de Malaquías (1:13,14), </vt:lpstr>
      <vt:lpstr> ¿Por qué tuvo Noé urgencia en sacrificar y adorar a Dios? </vt:lpstr>
      <vt:lpstr>  Noé tomó de todo animal limpio y de toda ave limpia, y ofreció holocausto en el altar, Gén. 8:20. Su sacrificio fue completo, no reteniendo de lo que agradaría a Dios.</vt:lpstr>
      <vt:lpstr>III. LA PROMESA Y PACTO DE DIOS</vt:lpstr>
      <vt:lpstr>para tus vestidos, Y los cabritos para el precio del campo;  27 Y abundancia de leche de las cabras para tu manteni-miento, para mantenimiento de tu casa, Y para sustento de tus criadas.</vt:lpstr>
      <vt:lpstr> Jesús dijo, hace salir su sol sobre malos y buenos, y que hace llover sobre justos e injustos, Mat. 5:45.</vt:lpstr>
      <vt:lpstr> Al establecer su pacto, Dios hizo una nueva promesa, Gen. 9:11, ….</vt:lpstr>
      <vt:lpstr> 8  Mas, oh amados, no ignoréis esto: que para con el Señor un día es como mil años, y mil años como un día. </vt:lpstr>
      <vt:lpstr> Él ha dicho que hará esto. He mostrado su poder para ha-cerlo. Ahora nos toca creerle y vivir vidas de justicia para estar listos para cuando venga ese día, 2 Peter 3:11,14, …. </vt:lpstr>
      <vt:lpstr> hombre (en este caso a Noé), el usuario de las bendicio-nes.</vt:lpstr>
      <vt:lpstr> Rom. 12:11, En lo que requiere diligencia, no perezosos; fervientes en espíritu, sirviendo al Señor ….</vt:lpstr>
      <vt:lpstr>como ya os lo he dicho antes, que los que practican tales cosas no heredarán el reino de Dios.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H. Reeves</dc:creator>
  <cp:lastModifiedBy>Bill Reeves</cp:lastModifiedBy>
  <cp:revision>235</cp:revision>
  <dcterms:created xsi:type="dcterms:W3CDTF">2004-05-06T20:34:03Z</dcterms:created>
  <dcterms:modified xsi:type="dcterms:W3CDTF">2016-05-19T22:41:27Z</dcterms:modified>
</cp:coreProperties>
</file>